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5.xml" ContentType="application/vnd.openxmlformats-officedocument.themeOverride+xml"/>
  <Override PartName="/ppt/notesSlides/notesSlide3.xml" ContentType="application/vnd.openxmlformats-officedocument.presentationml.notesSl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6.xml" ContentType="application/vnd.openxmlformats-officedocument.themeOverr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7.xml" ContentType="application/vnd.openxmlformats-officedocument.themeOverrid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8.xml" ContentType="application/vnd.openxmlformats-officedocument.themeOverrid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9.xml" ContentType="application/vnd.openxmlformats-officedocument.themeOverrid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0.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1.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2.xml" ContentType="application/vnd.openxmlformats-officedocument.themeOverrid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13.xml" ContentType="application/vnd.openxmlformats-officedocument.themeOverride+xml"/>
  <Override PartName="/ppt/charts/chart16.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14.xml" ContentType="application/vnd.openxmlformats-officedocument.themeOverride+xml"/>
  <Override PartName="/ppt/charts/chart17.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15.xml" ContentType="application/vnd.openxmlformats-officedocument.themeOverride+xml"/>
  <Override PartName="/ppt/charts/chart18.xml" ContentType="application/vnd.openxmlformats-officedocument.drawingml.chart+xml"/>
  <Override PartName="/ppt/charts/style17.xml" ContentType="application/vnd.ms-office.chartstyle+xml"/>
  <Override PartName="/ppt/charts/colors17.xml" ContentType="application/vnd.ms-office.chartcolorstyle+xml"/>
  <Override PartName="/ppt/theme/themeOverride16.xml" ContentType="application/vnd.openxmlformats-officedocument.themeOverride+xml"/>
  <Override PartName="/ppt/charts/chart19.xml" ContentType="application/vnd.openxmlformats-officedocument.drawingml.chart+xml"/>
  <Override PartName="/ppt/charts/style18.xml" ContentType="application/vnd.ms-office.chartstyle+xml"/>
  <Override PartName="/ppt/charts/colors18.xml" ContentType="application/vnd.ms-office.chartcolorstyle+xml"/>
  <Override PartName="/ppt/theme/themeOverride1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75" r:id="rId3"/>
    <p:sldId id="259" r:id="rId4"/>
    <p:sldId id="257" r:id="rId5"/>
    <p:sldId id="266" r:id="rId6"/>
    <p:sldId id="267" r:id="rId7"/>
    <p:sldId id="268" r:id="rId8"/>
    <p:sldId id="269" r:id="rId9"/>
    <p:sldId id="261" r:id="rId10"/>
    <p:sldId id="276" r:id="rId11"/>
    <p:sldId id="277" r:id="rId12"/>
    <p:sldId id="273" r:id="rId13"/>
    <p:sldId id="278" r:id="rId14"/>
    <p:sldId id="258" r:id="rId15"/>
    <p:sldId id="262" r:id="rId16"/>
    <p:sldId id="260" r:id="rId17"/>
    <p:sldId id="263" r:id="rId18"/>
    <p:sldId id="264" r:id="rId19"/>
    <p:sldId id="265" r:id="rId20"/>
  </p:sldIdLst>
  <p:sldSz cx="9144000" cy="5143500" type="screen16x9"/>
  <p:notesSz cx="6797675" cy="992822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C6D9F1"/>
    <a:srgbClr val="DCE6F2"/>
    <a:srgbClr val="B9CDE5"/>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72" autoAdjust="0"/>
    <p:restoredTop sz="94664"/>
  </p:normalViewPr>
  <p:slideViewPr>
    <p:cSldViewPr showGuides="1">
      <p:cViewPr varScale="1">
        <p:scale>
          <a:sx n="97" d="100"/>
          <a:sy n="97" d="100"/>
        </p:scale>
        <p:origin x="82" y="451"/>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1.xlsx"/></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package" Target="../embeddings/Microsoft_Excel____8.xlsx"/></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package" Target="../embeddings/Microsoft_Excel____9.xlsx"/></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package" Target="../embeddings/Microsoft_Excel____10.xlsx"/></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package" Target="../embeddings/Microsoft_Excel____11.xlsx"/></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package" Target="../embeddings/Microsoft_Excel____12.xlsx"/></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package" Target="../embeddings/Microsoft_Excel____13.xlsx"/></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14.xm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package" Target="../embeddings/Microsoft_Excel____14.xlsx"/></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15.xm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package" Target="../embeddings/Microsoft_Excel____15.xlsx"/></Relationships>
</file>

<file path=ppt/charts/_rels/chart18.xml.rels><?xml version="1.0" encoding="UTF-8" standalone="yes"?>
<Relationships xmlns="http://schemas.openxmlformats.org/package/2006/relationships"><Relationship Id="rId3" Type="http://schemas.openxmlformats.org/officeDocument/2006/relationships/themeOverride" Target="../theme/themeOverride16.xm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package" Target="../embeddings/Microsoft_Excel____16.xlsx"/></Relationships>
</file>

<file path=ppt/charts/_rels/chart19.xml.rels><?xml version="1.0" encoding="UTF-8" standalone="yes"?>
<Relationships xmlns="http://schemas.openxmlformats.org/package/2006/relationships"><Relationship Id="rId3" Type="http://schemas.openxmlformats.org/officeDocument/2006/relationships/themeOverride" Target="../theme/themeOverride17.xm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package" Target="../embeddings/Microsoft_Excel____17.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___2.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___3.xlsx"/></Relationships>
</file>

<file path=ppt/charts/_rels/chart4.xml.rels><?xml version="1.0" encoding="UTF-8" standalone="yes"?>
<Relationships xmlns="http://schemas.openxmlformats.org/package/2006/relationships"><Relationship Id="rId1" Type="http://schemas.openxmlformats.org/officeDocument/2006/relationships/oleObject" Target="file:///G:\2019\&#35566;&#35426;&#26696;\APEC%20Survey%20results.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___4.xlsx"/></Relationships>
</file>

<file path=ppt/charts/_rels/chart6.xml.rels><?xml version="1.0" encoding="UTF-8" standalone="yes"?>
<Relationships xmlns="http://schemas.openxmlformats.org/package/2006/relationships"><Relationship Id="rId3" Type="http://schemas.openxmlformats.org/officeDocument/2006/relationships/oleObject" Target="file:///C:\Users\jesswangyc\Downloads\APEC%20Survey%20results%200827_1008REV.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___5.xlsx"/></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package" Target="../embeddings/Microsoft_Excel____6.xlsx"/></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___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12700">
              <a:solidFill>
                <a:schemeClr val="tx1"/>
              </a:solidFill>
            </a:ln>
            <a:effectLst>
              <a:outerShdw blurRad="50800" dist="38100" dir="2700000" algn="tl" rotWithShape="0">
                <a:prstClr val="black">
                  <a:alpha val="40000"/>
                </a:prstClr>
              </a:outerShdw>
            </a:effectLst>
          </c:spPr>
          <c:explosion val="5"/>
          <c:dPt>
            <c:idx val="0"/>
            <c:bubble3D val="0"/>
            <c:spPr>
              <a:solidFill>
                <a:schemeClr val="accent1"/>
              </a:solidFill>
              <a:ln w="12700">
                <a:solidFill>
                  <a:schemeClr val="tx1"/>
                </a:solidFill>
              </a:ln>
              <a:effectLst>
                <a:outerShdw blurRad="50800" dist="38100" dir="2700000" algn="tl" rotWithShape="0">
                  <a:prstClr val="black">
                    <a:alpha val="40000"/>
                  </a:prstClr>
                </a:outerShdw>
              </a:effectLst>
            </c:spPr>
          </c:dPt>
          <c:dPt>
            <c:idx val="1"/>
            <c:bubble3D val="0"/>
            <c:spPr>
              <a:solidFill>
                <a:schemeClr val="accent1">
                  <a:lumMod val="40000"/>
                  <a:lumOff val="60000"/>
                </a:schemeClr>
              </a:solidFill>
              <a:ln w="12700">
                <a:solidFill>
                  <a:schemeClr val="tx1"/>
                </a:solidFill>
              </a:ln>
              <a:effectLst>
                <a:outerShdw blurRad="50800" dist="38100" dir="2700000" algn="tl" rotWithShape="0">
                  <a:prstClr val="black">
                    <a:alpha val="40000"/>
                  </a:prstClr>
                </a:outerShdw>
              </a:effectLst>
            </c:spPr>
          </c:dPt>
          <c:dPt>
            <c:idx val="2"/>
            <c:bubble3D val="0"/>
            <c:spPr>
              <a:solidFill>
                <a:schemeClr val="bg1">
                  <a:lumMod val="95000"/>
                </a:schemeClr>
              </a:solidFill>
              <a:ln w="12700">
                <a:solidFill>
                  <a:schemeClr val="tx1"/>
                </a:solidFill>
              </a:ln>
              <a:effectLst>
                <a:outerShdw blurRad="50800" dist="38100" dir="2700000" algn="tl" rotWithShape="0">
                  <a:prstClr val="black">
                    <a:alpha val="40000"/>
                  </a:prstClr>
                </a:outerShdw>
              </a:effectLst>
            </c:spPr>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'0717'!$G$4:$I$4</c:f>
              <c:strCache>
                <c:ptCount val="3"/>
                <c:pt idx="0">
                  <c:v>Yes</c:v>
                </c:pt>
                <c:pt idx="1">
                  <c:v>No</c:v>
                </c:pt>
                <c:pt idx="2">
                  <c:v>Unsure</c:v>
                </c:pt>
              </c:strCache>
            </c:strRef>
          </c:cat>
          <c:val>
            <c:numRef>
              <c:f>'0717'!$G$5:$I$5</c:f>
              <c:numCache>
                <c:formatCode>General</c:formatCode>
                <c:ptCount val="3"/>
                <c:pt idx="0">
                  <c:v>14</c:v>
                </c:pt>
                <c:pt idx="1">
                  <c:v>4</c:v>
                </c:pt>
                <c:pt idx="2">
                  <c:v>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solidFill>
      <a:sysClr val="window" lastClr="FFFFFF">
        <a:lumMod val="85000"/>
      </a:sysClr>
    </a:solidFill>
    <a:ln>
      <a:noFill/>
    </a:ln>
    <a:effectLst/>
  </c:spPr>
  <c:txPr>
    <a:bodyPr/>
    <a:lstStyle/>
    <a:p>
      <a:pPr>
        <a:defRPr/>
      </a:pPr>
      <a:endParaRPr lang="zh-TW"/>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12700">
              <a:solidFill>
                <a:schemeClr val="tx1"/>
              </a:solidFill>
            </a:ln>
            <a:effectLst>
              <a:outerShdw blurRad="50800" dist="38100" dir="2700000" algn="tl" rotWithShape="0">
                <a:prstClr val="black">
                  <a:alpha val="40000"/>
                </a:prstClr>
              </a:outerShdw>
            </a:effectLst>
          </c:spPr>
          <c:explosion val="5"/>
          <c:dPt>
            <c:idx val="0"/>
            <c:bubble3D val="0"/>
            <c:spPr>
              <a:solidFill>
                <a:schemeClr val="accent1"/>
              </a:solidFill>
              <a:ln w="12700">
                <a:solidFill>
                  <a:schemeClr val="tx1"/>
                </a:solidFill>
              </a:ln>
              <a:effectLst>
                <a:outerShdw blurRad="50800" dist="38100" dir="2700000" algn="tl" rotWithShape="0">
                  <a:prstClr val="black">
                    <a:alpha val="40000"/>
                  </a:prstClr>
                </a:outerShdw>
              </a:effectLst>
            </c:spPr>
          </c:dPt>
          <c:dPt>
            <c:idx val="1"/>
            <c:bubble3D val="0"/>
            <c:spPr>
              <a:solidFill>
                <a:schemeClr val="accent1">
                  <a:lumMod val="40000"/>
                  <a:lumOff val="60000"/>
                </a:schemeClr>
              </a:solidFill>
              <a:ln w="12700">
                <a:solidFill>
                  <a:schemeClr val="tx1"/>
                </a:solidFill>
              </a:ln>
              <a:effectLst>
                <a:outerShdw blurRad="50800" dist="38100" dir="2700000" algn="tl" rotWithShape="0">
                  <a:prstClr val="black">
                    <a:alpha val="40000"/>
                  </a:prstClr>
                </a:outerShdw>
              </a:effectLst>
            </c:spPr>
          </c:dPt>
          <c:dPt>
            <c:idx val="2"/>
            <c:bubble3D val="0"/>
            <c:spPr>
              <a:solidFill>
                <a:schemeClr val="bg1">
                  <a:lumMod val="95000"/>
                </a:schemeClr>
              </a:solidFill>
              <a:ln w="12700">
                <a:solidFill>
                  <a:schemeClr val="tx1"/>
                </a:solidFill>
              </a:ln>
              <a:effectLst>
                <a:outerShdw blurRad="50800" dist="38100" dir="2700000" algn="tl" rotWithShape="0">
                  <a:prstClr val="black">
                    <a:alpha val="40000"/>
                  </a:prstClr>
                </a:outerShdw>
              </a:effectLst>
            </c:spPr>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'0717'!$G$4:$I$4</c:f>
              <c:strCache>
                <c:ptCount val="3"/>
                <c:pt idx="0">
                  <c:v>Yes</c:v>
                </c:pt>
                <c:pt idx="1">
                  <c:v>No</c:v>
                </c:pt>
                <c:pt idx="2">
                  <c:v>Unsure</c:v>
                </c:pt>
              </c:strCache>
            </c:strRef>
          </c:cat>
          <c:val>
            <c:numRef>
              <c:f>'0717'!$G$5:$I$5</c:f>
              <c:numCache>
                <c:formatCode>General</c:formatCode>
                <c:ptCount val="3"/>
                <c:pt idx="0">
                  <c:v>3</c:v>
                </c:pt>
                <c:pt idx="1">
                  <c:v>3</c:v>
                </c:pt>
                <c:pt idx="2">
                  <c:v>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solidFill>
      <a:sysClr val="window" lastClr="FFFFFF">
        <a:lumMod val="85000"/>
      </a:sysClr>
    </a:solidFill>
    <a:ln>
      <a:noFill/>
    </a:ln>
    <a:effectLst/>
  </c:spPr>
  <c:txPr>
    <a:bodyPr/>
    <a:lstStyle/>
    <a:p>
      <a:pPr>
        <a:defRPr/>
      </a:pPr>
      <a:endParaRPr lang="zh-TW"/>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12700">
              <a:solidFill>
                <a:schemeClr val="tx1"/>
              </a:solidFill>
            </a:ln>
            <a:effectLst>
              <a:outerShdw blurRad="50800" dist="38100" dir="2700000" algn="tl" rotWithShape="0">
                <a:prstClr val="black">
                  <a:alpha val="40000"/>
                </a:prstClr>
              </a:outerShdw>
            </a:effectLst>
          </c:spPr>
          <c:explosion val="5"/>
          <c:dPt>
            <c:idx val="0"/>
            <c:bubble3D val="0"/>
            <c:spPr>
              <a:solidFill>
                <a:schemeClr val="accent1"/>
              </a:solidFill>
              <a:ln w="12700">
                <a:solidFill>
                  <a:schemeClr val="tx1"/>
                </a:solidFill>
              </a:ln>
              <a:effectLst>
                <a:outerShdw blurRad="50800" dist="38100" dir="2700000" algn="tl" rotWithShape="0">
                  <a:prstClr val="black">
                    <a:alpha val="40000"/>
                  </a:prstClr>
                </a:outerShdw>
              </a:effectLst>
            </c:spPr>
          </c:dPt>
          <c:dPt>
            <c:idx val="1"/>
            <c:bubble3D val="0"/>
            <c:spPr>
              <a:solidFill>
                <a:schemeClr val="accent1">
                  <a:lumMod val="40000"/>
                  <a:lumOff val="60000"/>
                </a:schemeClr>
              </a:solidFill>
              <a:ln w="12700">
                <a:solidFill>
                  <a:schemeClr val="tx1"/>
                </a:solidFill>
              </a:ln>
              <a:effectLst>
                <a:outerShdw blurRad="50800" dist="38100" dir="2700000" algn="tl" rotWithShape="0">
                  <a:prstClr val="black">
                    <a:alpha val="40000"/>
                  </a:prstClr>
                </a:outerShdw>
              </a:effectLst>
            </c:spPr>
          </c:dPt>
          <c:dPt>
            <c:idx val="2"/>
            <c:bubble3D val="0"/>
            <c:spPr>
              <a:solidFill>
                <a:schemeClr val="bg1">
                  <a:lumMod val="95000"/>
                </a:schemeClr>
              </a:solidFill>
              <a:ln w="12700">
                <a:solidFill>
                  <a:schemeClr val="tx1"/>
                </a:solidFill>
              </a:ln>
              <a:effectLst>
                <a:outerShdw blurRad="50800" dist="38100" dir="2700000" algn="tl" rotWithShape="0">
                  <a:prstClr val="black">
                    <a:alpha val="40000"/>
                  </a:prstClr>
                </a:outerShdw>
              </a:effectLst>
            </c:spPr>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'0717'!$G$4:$I$4</c:f>
              <c:strCache>
                <c:ptCount val="3"/>
                <c:pt idx="0">
                  <c:v>Yes</c:v>
                </c:pt>
                <c:pt idx="1">
                  <c:v>No</c:v>
                </c:pt>
                <c:pt idx="2">
                  <c:v>Unsure</c:v>
                </c:pt>
              </c:strCache>
            </c:strRef>
          </c:cat>
          <c:val>
            <c:numRef>
              <c:f>'0717'!$G$5:$I$5</c:f>
              <c:numCache>
                <c:formatCode>General</c:formatCode>
                <c:ptCount val="3"/>
                <c:pt idx="0">
                  <c:v>4</c:v>
                </c:pt>
                <c:pt idx="1">
                  <c:v>2</c:v>
                </c:pt>
                <c:pt idx="2">
                  <c:v>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noFill/>
    <a:ln>
      <a:solidFill>
        <a:sysClr val="windowText" lastClr="000000">
          <a:lumMod val="50000"/>
          <a:lumOff val="50000"/>
        </a:sysClr>
      </a:solidFill>
    </a:ln>
    <a:effectLst/>
  </c:spPr>
  <c:txPr>
    <a:bodyPr/>
    <a:lstStyle/>
    <a:p>
      <a:pPr>
        <a:defRPr/>
      </a:pPr>
      <a:endParaRPr lang="zh-TW"/>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12700">
              <a:solidFill>
                <a:schemeClr val="tx1"/>
              </a:solidFill>
            </a:ln>
            <a:effectLst>
              <a:outerShdw blurRad="50800" dist="38100" dir="2700000" algn="tl" rotWithShape="0">
                <a:prstClr val="black">
                  <a:alpha val="40000"/>
                </a:prstClr>
              </a:outerShdw>
            </a:effectLst>
          </c:spPr>
          <c:explosion val="5"/>
          <c:dPt>
            <c:idx val="0"/>
            <c:bubble3D val="0"/>
            <c:spPr>
              <a:solidFill>
                <a:schemeClr val="accent1"/>
              </a:solidFill>
              <a:ln w="12700">
                <a:solidFill>
                  <a:schemeClr val="tx1"/>
                </a:solidFill>
              </a:ln>
              <a:effectLst>
                <a:outerShdw blurRad="50800" dist="38100" dir="2700000" algn="tl" rotWithShape="0">
                  <a:prstClr val="black">
                    <a:alpha val="40000"/>
                  </a:prstClr>
                </a:outerShdw>
              </a:effectLst>
            </c:spPr>
          </c:dPt>
          <c:dPt>
            <c:idx val="1"/>
            <c:bubble3D val="0"/>
            <c:spPr>
              <a:solidFill>
                <a:schemeClr val="accent1">
                  <a:lumMod val="40000"/>
                  <a:lumOff val="60000"/>
                </a:schemeClr>
              </a:solidFill>
              <a:ln w="12700">
                <a:solidFill>
                  <a:schemeClr val="tx1"/>
                </a:solidFill>
              </a:ln>
              <a:effectLst>
                <a:outerShdw blurRad="50800" dist="38100" dir="2700000" algn="tl" rotWithShape="0">
                  <a:prstClr val="black">
                    <a:alpha val="40000"/>
                  </a:prstClr>
                </a:outerShdw>
              </a:effectLst>
            </c:spPr>
          </c:dPt>
          <c:dPt>
            <c:idx val="2"/>
            <c:bubble3D val="0"/>
            <c:spPr>
              <a:solidFill>
                <a:schemeClr val="bg1">
                  <a:lumMod val="95000"/>
                </a:schemeClr>
              </a:solidFill>
              <a:ln w="12700">
                <a:solidFill>
                  <a:schemeClr val="tx1"/>
                </a:solidFill>
              </a:ln>
              <a:effectLst>
                <a:outerShdw blurRad="50800" dist="38100" dir="2700000" algn="tl" rotWithShape="0">
                  <a:prstClr val="black">
                    <a:alpha val="40000"/>
                  </a:prstClr>
                </a:outerShdw>
              </a:effectLst>
            </c:spPr>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'0717'!$G$4:$I$4</c:f>
              <c:strCache>
                <c:ptCount val="3"/>
                <c:pt idx="0">
                  <c:v>Yes</c:v>
                </c:pt>
                <c:pt idx="1">
                  <c:v>No</c:v>
                </c:pt>
                <c:pt idx="2">
                  <c:v>Unsure</c:v>
                </c:pt>
              </c:strCache>
            </c:strRef>
          </c:cat>
          <c:val>
            <c:numRef>
              <c:f>'0717'!$G$5:$I$5</c:f>
              <c:numCache>
                <c:formatCode>General</c:formatCode>
                <c:ptCount val="3"/>
                <c:pt idx="0">
                  <c:v>5</c:v>
                </c:pt>
                <c:pt idx="1">
                  <c:v>1</c:v>
                </c:pt>
                <c:pt idx="2">
                  <c:v>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solidFill>
      <a:sysClr val="window" lastClr="FFFFFF">
        <a:lumMod val="85000"/>
      </a:sysClr>
    </a:solidFill>
    <a:ln>
      <a:noFill/>
    </a:ln>
    <a:effectLst/>
  </c:spPr>
  <c:txPr>
    <a:bodyPr/>
    <a:lstStyle/>
    <a:p>
      <a:pPr>
        <a:defRPr/>
      </a:pPr>
      <a:endParaRPr lang="zh-TW"/>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12700">
              <a:solidFill>
                <a:schemeClr val="tx1"/>
              </a:solidFill>
            </a:ln>
            <a:effectLst>
              <a:outerShdw blurRad="50800" dist="38100" dir="2700000" algn="tl" rotWithShape="0">
                <a:prstClr val="black">
                  <a:alpha val="40000"/>
                </a:prstClr>
              </a:outerShdw>
            </a:effectLst>
          </c:spPr>
          <c:explosion val="5"/>
          <c:dPt>
            <c:idx val="0"/>
            <c:bubble3D val="0"/>
            <c:spPr>
              <a:solidFill>
                <a:schemeClr val="accent1"/>
              </a:solidFill>
              <a:ln w="12700">
                <a:solidFill>
                  <a:schemeClr val="tx1"/>
                </a:solidFill>
              </a:ln>
              <a:effectLst>
                <a:outerShdw blurRad="50800" dist="38100" dir="2700000" algn="tl" rotWithShape="0">
                  <a:prstClr val="black">
                    <a:alpha val="40000"/>
                  </a:prstClr>
                </a:outerShdw>
              </a:effectLst>
            </c:spPr>
          </c:dPt>
          <c:dPt>
            <c:idx val="1"/>
            <c:bubble3D val="0"/>
            <c:spPr>
              <a:solidFill>
                <a:schemeClr val="accent1">
                  <a:lumMod val="40000"/>
                  <a:lumOff val="60000"/>
                </a:schemeClr>
              </a:solidFill>
              <a:ln w="12700">
                <a:solidFill>
                  <a:schemeClr val="tx1"/>
                </a:solidFill>
              </a:ln>
              <a:effectLst>
                <a:outerShdw blurRad="50800" dist="38100" dir="2700000" algn="tl" rotWithShape="0">
                  <a:prstClr val="black">
                    <a:alpha val="40000"/>
                  </a:prstClr>
                </a:outerShdw>
              </a:effectLst>
            </c:spPr>
          </c:dPt>
          <c:dPt>
            <c:idx val="2"/>
            <c:bubble3D val="0"/>
            <c:spPr>
              <a:solidFill>
                <a:schemeClr val="bg1">
                  <a:lumMod val="95000"/>
                </a:schemeClr>
              </a:solidFill>
              <a:ln w="12700">
                <a:solidFill>
                  <a:schemeClr val="tx1"/>
                </a:solidFill>
              </a:ln>
              <a:effectLst>
                <a:outerShdw blurRad="50800" dist="38100" dir="2700000" algn="tl" rotWithShape="0">
                  <a:prstClr val="black">
                    <a:alpha val="40000"/>
                  </a:prstClr>
                </a:outerShdw>
              </a:effectLst>
            </c:spPr>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'0717'!$G$4:$I$4</c:f>
              <c:strCache>
                <c:ptCount val="3"/>
                <c:pt idx="0">
                  <c:v>Yes</c:v>
                </c:pt>
                <c:pt idx="1">
                  <c:v>No</c:v>
                </c:pt>
                <c:pt idx="2">
                  <c:v>Unsure</c:v>
                </c:pt>
              </c:strCache>
            </c:strRef>
          </c:cat>
          <c:val>
            <c:numRef>
              <c:f>'0717'!$G$5:$I$5</c:f>
              <c:numCache>
                <c:formatCode>General</c:formatCode>
                <c:ptCount val="3"/>
                <c:pt idx="0">
                  <c:v>4</c:v>
                </c:pt>
                <c:pt idx="1">
                  <c:v>2</c:v>
                </c:pt>
                <c:pt idx="2">
                  <c:v>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noFill/>
    <a:ln>
      <a:solidFill>
        <a:sysClr val="windowText" lastClr="000000">
          <a:lumMod val="50000"/>
          <a:lumOff val="50000"/>
        </a:sysClr>
      </a:solidFill>
    </a:ln>
    <a:effectLst/>
  </c:spPr>
  <c:txPr>
    <a:bodyPr/>
    <a:lstStyle/>
    <a:p>
      <a:pPr>
        <a:defRPr/>
      </a:pPr>
      <a:endParaRPr lang="zh-TW"/>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12700">
              <a:solidFill>
                <a:schemeClr val="tx1"/>
              </a:solidFill>
            </a:ln>
            <a:effectLst>
              <a:outerShdw blurRad="50800" dist="38100" dir="2700000" algn="tl" rotWithShape="0">
                <a:prstClr val="black">
                  <a:alpha val="40000"/>
                </a:prstClr>
              </a:outerShdw>
            </a:effectLst>
          </c:spPr>
          <c:explosion val="5"/>
          <c:dPt>
            <c:idx val="0"/>
            <c:bubble3D val="0"/>
            <c:spPr>
              <a:solidFill>
                <a:schemeClr val="accent1"/>
              </a:solidFill>
              <a:ln w="12700">
                <a:solidFill>
                  <a:schemeClr val="tx1"/>
                </a:solidFill>
              </a:ln>
              <a:effectLst>
                <a:outerShdw blurRad="50800" dist="38100" dir="2700000" algn="tl" rotWithShape="0">
                  <a:prstClr val="black">
                    <a:alpha val="40000"/>
                  </a:prstClr>
                </a:outerShdw>
              </a:effectLst>
            </c:spPr>
          </c:dPt>
          <c:dPt>
            <c:idx val="1"/>
            <c:bubble3D val="0"/>
            <c:spPr>
              <a:solidFill>
                <a:schemeClr val="accent1">
                  <a:lumMod val="40000"/>
                  <a:lumOff val="60000"/>
                </a:schemeClr>
              </a:solidFill>
              <a:ln w="12700">
                <a:solidFill>
                  <a:schemeClr val="tx1"/>
                </a:solidFill>
              </a:ln>
              <a:effectLst>
                <a:outerShdw blurRad="50800" dist="38100" dir="2700000" algn="tl" rotWithShape="0">
                  <a:prstClr val="black">
                    <a:alpha val="40000"/>
                  </a:prstClr>
                </a:outerShdw>
              </a:effectLst>
            </c:spPr>
          </c:dPt>
          <c:dPt>
            <c:idx val="2"/>
            <c:bubble3D val="0"/>
            <c:spPr>
              <a:solidFill>
                <a:schemeClr val="bg1">
                  <a:lumMod val="95000"/>
                </a:schemeClr>
              </a:solidFill>
              <a:ln w="12700">
                <a:solidFill>
                  <a:schemeClr val="tx1"/>
                </a:solidFill>
              </a:ln>
              <a:effectLst>
                <a:outerShdw blurRad="50800" dist="38100" dir="2700000" algn="tl" rotWithShape="0">
                  <a:prstClr val="black">
                    <a:alpha val="40000"/>
                  </a:prstClr>
                </a:outerShdw>
              </a:effectLst>
            </c:spPr>
          </c:dPt>
          <c:dLbls>
            <c:dLbl>
              <c:idx val="1"/>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'0717'!$G$4:$I$4</c:f>
              <c:strCache>
                <c:ptCount val="3"/>
                <c:pt idx="0">
                  <c:v>Yes</c:v>
                </c:pt>
                <c:pt idx="1">
                  <c:v>No</c:v>
                </c:pt>
                <c:pt idx="2">
                  <c:v>Unsure</c:v>
                </c:pt>
              </c:strCache>
            </c:strRef>
          </c:cat>
          <c:val>
            <c:numRef>
              <c:f>'0717'!$G$5:$I$5</c:f>
              <c:numCache>
                <c:formatCode>General</c:formatCode>
                <c:ptCount val="3"/>
                <c:pt idx="0">
                  <c:v>6</c:v>
                </c:pt>
                <c:pt idx="1">
                  <c:v>0</c:v>
                </c:pt>
                <c:pt idx="2">
                  <c:v>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solidFill>
      <a:sysClr val="window" lastClr="FFFFFF">
        <a:lumMod val="85000"/>
      </a:sysClr>
    </a:solidFill>
    <a:ln>
      <a:noFill/>
    </a:ln>
    <a:effectLst/>
  </c:spPr>
  <c:txPr>
    <a:bodyPr/>
    <a:lstStyle/>
    <a:p>
      <a:pPr>
        <a:defRPr/>
      </a:pPr>
      <a:endParaRPr lang="zh-TW"/>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12700">
              <a:solidFill>
                <a:schemeClr val="tx1"/>
              </a:solidFill>
            </a:ln>
            <a:effectLst>
              <a:outerShdw blurRad="50800" dist="38100" dir="2700000" algn="tl" rotWithShape="0">
                <a:prstClr val="black">
                  <a:alpha val="40000"/>
                </a:prstClr>
              </a:outerShdw>
            </a:effectLst>
          </c:spPr>
          <c:explosion val="5"/>
          <c:dPt>
            <c:idx val="0"/>
            <c:bubble3D val="0"/>
            <c:spPr>
              <a:solidFill>
                <a:schemeClr val="accent1"/>
              </a:solidFill>
              <a:ln w="12700">
                <a:solidFill>
                  <a:schemeClr val="tx1"/>
                </a:solidFill>
              </a:ln>
              <a:effectLst>
                <a:outerShdw blurRad="50800" dist="38100" dir="2700000" algn="tl" rotWithShape="0">
                  <a:prstClr val="black">
                    <a:alpha val="40000"/>
                  </a:prstClr>
                </a:outerShdw>
              </a:effectLst>
            </c:spPr>
          </c:dPt>
          <c:dPt>
            <c:idx val="1"/>
            <c:bubble3D val="0"/>
            <c:spPr>
              <a:solidFill>
                <a:schemeClr val="accent1">
                  <a:lumMod val="40000"/>
                  <a:lumOff val="60000"/>
                </a:schemeClr>
              </a:solidFill>
              <a:ln w="12700">
                <a:solidFill>
                  <a:schemeClr val="tx1"/>
                </a:solidFill>
              </a:ln>
              <a:effectLst>
                <a:outerShdw blurRad="50800" dist="38100" dir="2700000" algn="tl" rotWithShape="0">
                  <a:prstClr val="black">
                    <a:alpha val="40000"/>
                  </a:prstClr>
                </a:outerShdw>
              </a:effectLst>
            </c:spPr>
          </c:dPt>
          <c:dPt>
            <c:idx val="2"/>
            <c:bubble3D val="0"/>
            <c:spPr>
              <a:solidFill>
                <a:schemeClr val="bg1">
                  <a:lumMod val="95000"/>
                </a:schemeClr>
              </a:solidFill>
              <a:ln w="12700">
                <a:solidFill>
                  <a:schemeClr val="tx1"/>
                </a:solidFill>
              </a:ln>
              <a:effectLst>
                <a:outerShdw blurRad="50800" dist="38100" dir="2700000" algn="tl" rotWithShape="0">
                  <a:prstClr val="black">
                    <a:alpha val="40000"/>
                  </a:prstClr>
                </a:outerShdw>
              </a:effectLst>
            </c:spPr>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'0717'!$G$4:$I$4</c:f>
              <c:strCache>
                <c:ptCount val="3"/>
                <c:pt idx="0">
                  <c:v>Yes</c:v>
                </c:pt>
                <c:pt idx="1">
                  <c:v>No</c:v>
                </c:pt>
                <c:pt idx="2">
                  <c:v>Unsure</c:v>
                </c:pt>
              </c:strCache>
            </c:strRef>
          </c:cat>
          <c:val>
            <c:numRef>
              <c:f>'0717'!$G$5:$I$5</c:f>
              <c:numCache>
                <c:formatCode>General</c:formatCode>
                <c:ptCount val="3"/>
                <c:pt idx="0">
                  <c:v>5</c:v>
                </c:pt>
                <c:pt idx="1">
                  <c:v>1</c:v>
                </c:pt>
                <c:pt idx="2">
                  <c:v>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noFill/>
    <a:ln>
      <a:solidFill>
        <a:sysClr val="windowText" lastClr="000000">
          <a:lumMod val="50000"/>
          <a:lumOff val="50000"/>
        </a:sysClr>
      </a:solidFill>
    </a:ln>
    <a:effectLst/>
  </c:spPr>
  <c:txPr>
    <a:bodyPr/>
    <a:lstStyle/>
    <a:p>
      <a:pPr>
        <a:defRPr/>
      </a:pPr>
      <a:endParaRPr lang="zh-TW"/>
    </a:p>
  </c:txPr>
  <c:externalData r:id="rId4">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12700">
              <a:solidFill>
                <a:schemeClr val="tx1"/>
              </a:solidFill>
            </a:ln>
            <a:effectLst>
              <a:outerShdw blurRad="50800" dist="38100" dir="2700000" algn="tl" rotWithShape="0">
                <a:prstClr val="black">
                  <a:alpha val="40000"/>
                </a:prstClr>
              </a:outerShdw>
            </a:effectLst>
          </c:spPr>
          <c:explosion val="5"/>
          <c:dPt>
            <c:idx val="0"/>
            <c:bubble3D val="0"/>
            <c:spPr>
              <a:solidFill>
                <a:schemeClr val="accent1"/>
              </a:solidFill>
              <a:ln w="12700">
                <a:solidFill>
                  <a:schemeClr val="tx1"/>
                </a:solidFill>
              </a:ln>
              <a:effectLst>
                <a:outerShdw blurRad="50800" dist="38100" dir="2700000" algn="tl" rotWithShape="0">
                  <a:prstClr val="black">
                    <a:alpha val="40000"/>
                  </a:prstClr>
                </a:outerShdw>
              </a:effectLst>
            </c:spPr>
          </c:dPt>
          <c:dPt>
            <c:idx val="1"/>
            <c:bubble3D val="0"/>
            <c:spPr>
              <a:solidFill>
                <a:schemeClr val="accent1">
                  <a:lumMod val="40000"/>
                  <a:lumOff val="60000"/>
                </a:schemeClr>
              </a:solidFill>
              <a:ln w="12700">
                <a:solidFill>
                  <a:schemeClr val="tx1"/>
                </a:solidFill>
              </a:ln>
              <a:effectLst>
                <a:outerShdw blurRad="50800" dist="38100" dir="2700000" algn="tl" rotWithShape="0">
                  <a:prstClr val="black">
                    <a:alpha val="40000"/>
                  </a:prstClr>
                </a:outerShdw>
              </a:effectLst>
            </c:spPr>
          </c:dPt>
          <c:dPt>
            <c:idx val="2"/>
            <c:bubble3D val="0"/>
            <c:spPr>
              <a:solidFill>
                <a:schemeClr val="bg1">
                  <a:lumMod val="95000"/>
                </a:schemeClr>
              </a:solidFill>
              <a:ln w="12700">
                <a:solidFill>
                  <a:schemeClr val="tx1"/>
                </a:solidFill>
              </a:ln>
              <a:effectLst>
                <a:outerShdw blurRad="50800" dist="38100" dir="2700000" algn="tl" rotWithShape="0">
                  <a:prstClr val="black">
                    <a:alpha val="40000"/>
                  </a:prstClr>
                </a:outerShdw>
              </a:effectLst>
            </c:spPr>
          </c:dPt>
          <c:dLbls>
            <c:dLbl>
              <c:idx val="1"/>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'0717'!$G$4:$I$4</c:f>
              <c:strCache>
                <c:ptCount val="3"/>
                <c:pt idx="0">
                  <c:v>Yes</c:v>
                </c:pt>
                <c:pt idx="1">
                  <c:v>No</c:v>
                </c:pt>
                <c:pt idx="2">
                  <c:v>Unsure</c:v>
                </c:pt>
              </c:strCache>
            </c:strRef>
          </c:cat>
          <c:val>
            <c:numRef>
              <c:f>'0717'!$G$5:$I$5</c:f>
              <c:numCache>
                <c:formatCode>General</c:formatCode>
                <c:ptCount val="3"/>
                <c:pt idx="0">
                  <c:v>6</c:v>
                </c:pt>
                <c:pt idx="1">
                  <c:v>0</c:v>
                </c:pt>
                <c:pt idx="2">
                  <c:v>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solidFill>
      <a:sysClr val="window" lastClr="FFFFFF">
        <a:lumMod val="85000"/>
      </a:sysClr>
    </a:solidFill>
    <a:ln>
      <a:noFill/>
    </a:ln>
    <a:effectLst/>
  </c:spPr>
  <c:txPr>
    <a:bodyPr/>
    <a:lstStyle/>
    <a:p>
      <a:pPr>
        <a:defRPr/>
      </a:pPr>
      <a:endParaRPr lang="zh-TW"/>
    </a:p>
  </c:txPr>
  <c:externalData r:id="rId4">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12700">
              <a:noFill/>
            </a:ln>
            <a:effectLst>
              <a:outerShdw blurRad="50800" dist="38100" dir="2700000" algn="tl" rotWithShape="0">
                <a:prstClr val="black">
                  <a:alpha val="40000"/>
                </a:prstClr>
              </a:outerShdw>
            </a:effectLst>
          </c:spPr>
          <c:explosion val="5"/>
          <c:dPt>
            <c:idx val="0"/>
            <c:bubble3D val="0"/>
            <c:explosion val="0"/>
            <c:spPr>
              <a:solidFill>
                <a:schemeClr val="accent1"/>
              </a:solidFill>
              <a:ln w="12700">
                <a:noFill/>
              </a:ln>
              <a:effectLst>
                <a:outerShdw blurRad="50800" dist="38100" dir="2700000" algn="tl" rotWithShape="0">
                  <a:prstClr val="black">
                    <a:alpha val="40000"/>
                  </a:prstClr>
                </a:outerShdw>
              </a:effectLst>
            </c:spPr>
          </c:dPt>
          <c:dPt>
            <c:idx val="1"/>
            <c:bubble3D val="0"/>
            <c:spPr>
              <a:solidFill>
                <a:schemeClr val="accent1">
                  <a:lumMod val="40000"/>
                  <a:lumOff val="60000"/>
                </a:schemeClr>
              </a:solidFill>
              <a:ln w="12700">
                <a:noFill/>
              </a:ln>
              <a:effectLst>
                <a:outerShdw blurRad="50800" dist="38100" dir="2700000" algn="tl" rotWithShape="0">
                  <a:prstClr val="black">
                    <a:alpha val="40000"/>
                  </a:prstClr>
                </a:outerShdw>
              </a:effectLst>
            </c:spPr>
          </c:dPt>
          <c:dPt>
            <c:idx val="2"/>
            <c:bubble3D val="0"/>
            <c:spPr>
              <a:solidFill>
                <a:schemeClr val="bg1">
                  <a:lumMod val="95000"/>
                </a:schemeClr>
              </a:solidFill>
              <a:ln w="12700">
                <a:noFill/>
              </a:ln>
              <a:effectLst>
                <a:outerShdw blurRad="50800" dist="38100" dir="2700000" algn="tl" rotWithShape="0">
                  <a:prstClr val="black">
                    <a:alpha val="40000"/>
                  </a:prstClr>
                </a:outerShdw>
              </a:effectLst>
            </c:spPr>
          </c:dPt>
          <c:dLbls>
            <c:dLbl>
              <c:idx val="0"/>
              <c:layout>
                <c:manualLayout>
                  <c:x val="1.083868581467967E-2"/>
                  <c:y val="-0.4451706036745407"/>
                </c:manualLayout>
              </c:layout>
              <c:dLblPos val="bestFit"/>
              <c:showLegendKey val="0"/>
              <c:showVal val="1"/>
              <c:showCatName val="0"/>
              <c:showSerName val="0"/>
              <c:showPercent val="0"/>
              <c:showBubbleSize val="0"/>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rgbClr val="FFFF00"/>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'0717'!$G$4:$I$4</c:f>
              <c:strCache>
                <c:ptCount val="3"/>
                <c:pt idx="0">
                  <c:v>Yes</c:v>
                </c:pt>
                <c:pt idx="1">
                  <c:v>No</c:v>
                </c:pt>
                <c:pt idx="2">
                  <c:v>Unsure</c:v>
                </c:pt>
              </c:strCache>
            </c:strRef>
          </c:cat>
          <c:val>
            <c:numRef>
              <c:f>'0717'!$G$5:$I$5</c:f>
              <c:numCache>
                <c:formatCode>General</c:formatCode>
                <c:ptCount val="3"/>
                <c:pt idx="0">
                  <c:v>7</c:v>
                </c:pt>
                <c:pt idx="1">
                  <c:v>0</c:v>
                </c:pt>
                <c:pt idx="2">
                  <c:v>0</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noFill/>
    <a:ln>
      <a:solidFill>
        <a:sysClr val="windowText" lastClr="000000">
          <a:lumMod val="50000"/>
          <a:lumOff val="50000"/>
        </a:sysClr>
      </a:solidFill>
    </a:ln>
    <a:effectLst/>
  </c:spPr>
  <c:txPr>
    <a:bodyPr/>
    <a:lstStyle/>
    <a:p>
      <a:pPr>
        <a:defRPr/>
      </a:pPr>
      <a:endParaRPr lang="zh-TW"/>
    </a:p>
  </c:txPr>
  <c:externalData r:id="rId4">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12700">
              <a:solidFill>
                <a:schemeClr val="tx1"/>
              </a:solidFill>
            </a:ln>
            <a:effectLst>
              <a:outerShdw blurRad="50800" dist="38100" dir="2700000" algn="tl" rotWithShape="0">
                <a:prstClr val="black">
                  <a:alpha val="40000"/>
                </a:prstClr>
              </a:outerShdw>
            </a:effectLst>
          </c:spPr>
          <c:explosion val="5"/>
          <c:dPt>
            <c:idx val="0"/>
            <c:bubble3D val="0"/>
            <c:spPr>
              <a:solidFill>
                <a:schemeClr val="accent1"/>
              </a:solidFill>
              <a:ln w="12700">
                <a:solidFill>
                  <a:schemeClr val="tx1"/>
                </a:solidFill>
              </a:ln>
              <a:effectLst>
                <a:outerShdw blurRad="50800" dist="38100" dir="2700000" algn="tl" rotWithShape="0">
                  <a:prstClr val="black">
                    <a:alpha val="40000"/>
                  </a:prstClr>
                </a:outerShdw>
              </a:effectLst>
            </c:spPr>
          </c:dPt>
          <c:dPt>
            <c:idx val="1"/>
            <c:bubble3D val="0"/>
            <c:spPr>
              <a:solidFill>
                <a:schemeClr val="accent1">
                  <a:lumMod val="40000"/>
                  <a:lumOff val="60000"/>
                </a:schemeClr>
              </a:solidFill>
              <a:ln w="12700">
                <a:solidFill>
                  <a:schemeClr val="tx1"/>
                </a:solidFill>
              </a:ln>
              <a:effectLst>
                <a:outerShdw blurRad="50800" dist="38100" dir="2700000" algn="tl" rotWithShape="0">
                  <a:prstClr val="black">
                    <a:alpha val="40000"/>
                  </a:prstClr>
                </a:outerShdw>
              </a:effectLst>
            </c:spPr>
          </c:dPt>
          <c:dPt>
            <c:idx val="2"/>
            <c:bubble3D val="0"/>
            <c:spPr>
              <a:solidFill>
                <a:schemeClr val="bg1">
                  <a:lumMod val="95000"/>
                </a:schemeClr>
              </a:solidFill>
              <a:ln w="12700">
                <a:solidFill>
                  <a:schemeClr val="tx1"/>
                </a:solidFill>
              </a:ln>
              <a:effectLst>
                <a:outerShdw blurRad="50800" dist="38100" dir="2700000" algn="tl" rotWithShape="0">
                  <a:prstClr val="black">
                    <a:alpha val="40000"/>
                  </a:prstClr>
                </a:outerShdw>
              </a:effectLst>
            </c:spPr>
          </c:dPt>
          <c:dLbls>
            <c:dLbl>
              <c:idx val="1"/>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'0717'!$G$4:$I$4</c:f>
              <c:strCache>
                <c:ptCount val="3"/>
                <c:pt idx="0">
                  <c:v>Yes</c:v>
                </c:pt>
                <c:pt idx="1">
                  <c:v>No</c:v>
                </c:pt>
                <c:pt idx="2">
                  <c:v>Unsure</c:v>
                </c:pt>
              </c:strCache>
            </c:strRef>
          </c:cat>
          <c:val>
            <c:numRef>
              <c:f>'0717'!$G$5:$I$5</c:f>
              <c:numCache>
                <c:formatCode>General</c:formatCode>
                <c:ptCount val="3"/>
                <c:pt idx="0">
                  <c:v>6</c:v>
                </c:pt>
                <c:pt idx="1">
                  <c:v>0</c:v>
                </c:pt>
                <c:pt idx="2">
                  <c:v>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solidFill>
      <a:sysClr val="window" lastClr="FFFFFF">
        <a:lumMod val="85000"/>
      </a:sysClr>
    </a:solidFill>
    <a:ln>
      <a:noFill/>
    </a:ln>
    <a:effectLst/>
  </c:spPr>
  <c:txPr>
    <a:bodyPr/>
    <a:lstStyle/>
    <a:p>
      <a:pPr>
        <a:defRPr/>
      </a:pPr>
      <a:endParaRPr lang="zh-TW"/>
    </a:p>
  </c:txPr>
  <c:externalData r:id="rId4">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12700">
              <a:solidFill>
                <a:schemeClr val="tx1"/>
              </a:solidFill>
            </a:ln>
            <a:effectLst>
              <a:outerShdw blurRad="50800" dist="38100" dir="2700000" algn="tl" rotWithShape="0">
                <a:prstClr val="black">
                  <a:alpha val="40000"/>
                </a:prstClr>
              </a:outerShdw>
            </a:effectLst>
          </c:spPr>
          <c:explosion val="5"/>
          <c:dPt>
            <c:idx val="0"/>
            <c:bubble3D val="0"/>
            <c:spPr>
              <a:solidFill>
                <a:schemeClr val="accent1"/>
              </a:solidFill>
              <a:ln w="12700">
                <a:solidFill>
                  <a:schemeClr val="tx1"/>
                </a:solidFill>
              </a:ln>
              <a:effectLst>
                <a:outerShdw blurRad="50800" dist="38100" dir="2700000" algn="tl" rotWithShape="0">
                  <a:prstClr val="black">
                    <a:alpha val="40000"/>
                  </a:prstClr>
                </a:outerShdw>
              </a:effectLst>
            </c:spPr>
          </c:dPt>
          <c:dPt>
            <c:idx val="1"/>
            <c:bubble3D val="0"/>
            <c:spPr>
              <a:solidFill>
                <a:schemeClr val="accent1">
                  <a:lumMod val="40000"/>
                  <a:lumOff val="60000"/>
                </a:schemeClr>
              </a:solidFill>
              <a:ln w="12700">
                <a:solidFill>
                  <a:schemeClr val="tx1"/>
                </a:solidFill>
              </a:ln>
              <a:effectLst>
                <a:outerShdw blurRad="50800" dist="38100" dir="2700000" algn="tl" rotWithShape="0">
                  <a:prstClr val="black">
                    <a:alpha val="40000"/>
                  </a:prstClr>
                </a:outerShdw>
              </a:effectLst>
            </c:spPr>
          </c:dPt>
          <c:dPt>
            <c:idx val="2"/>
            <c:bubble3D val="0"/>
            <c:spPr>
              <a:solidFill>
                <a:schemeClr val="bg1">
                  <a:lumMod val="95000"/>
                </a:schemeClr>
              </a:solidFill>
              <a:ln w="12700">
                <a:solidFill>
                  <a:schemeClr val="tx1"/>
                </a:solidFill>
              </a:ln>
              <a:effectLst>
                <a:outerShdw blurRad="50800" dist="38100" dir="2700000" algn="tl" rotWithShape="0">
                  <a:prstClr val="black">
                    <a:alpha val="40000"/>
                  </a:prstClr>
                </a:outerShdw>
              </a:effectLst>
            </c:spPr>
          </c:dPt>
          <c:dLbls>
            <c:dLbl>
              <c:idx val="1"/>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'0717'!$G$4:$I$4</c:f>
              <c:strCache>
                <c:ptCount val="3"/>
                <c:pt idx="0">
                  <c:v>Yes</c:v>
                </c:pt>
                <c:pt idx="1">
                  <c:v>No</c:v>
                </c:pt>
                <c:pt idx="2">
                  <c:v>Unsure</c:v>
                </c:pt>
              </c:strCache>
            </c:strRef>
          </c:cat>
          <c:val>
            <c:numRef>
              <c:f>'0717'!$G$5:$I$5</c:f>
              <c:numCache>
                <c:formatCode>General</c:formatCode>
                <c:ptCount val="3"/>
                <c:pt idx="0">
                  <c:v>6</c:v>
                </c:pt>
                <c:pt idx="1">
                  <c:v>0</c:v>
                </c:pt>
                <c:pt idx="2">
                  <c:v>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noFill/>
    <a:ln>
      <a:solidFill>
        <a:sysClr val="windowText" lastClr="000000">
          <a:lumMod val="50000"/>
          <a:lumOff val="50000"/>
        </a:sysClr>
      </a:solidFill>
    </a:ln>
    <a:effectLst/>
  </c:spPr>
  <c:txPr>
    <a:bodyPr/>
    <a:lstStyle/>
    <a:p>
      <a:pPr>
        <a:defRPr/>
      </a:pPr>
      <a:endParaRPr lang="zh-TW"/>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12700">
              <a:solidFill>
                <a:schemeClr val="tx1"/>
              </a:solidFill>
            </a:ln>
            <a:effectLst>
              <a:outerShdw blurRad="50800" dist="38100" dir="2700000" algn="tl" rotWithShape="0">
                <a:prstClr val="black">
                  <a:alpha val="40000"/>
                </a:prstClr>
              </a:outerShdw>
            </a:effectLst>
          </c:spPr>
          <c:explosion val="9"/>
          <c:dPt>
            <c:idx val="0"/>
            <c:bubble3D val="0"/>
            <c:explosion val="6"/>
            <c:spPr>
              <a:solidFill>
                <a:schemeClr val="accent1"/>
              </a:solidFill>
              <a:ln w="12700">
                <a:solidFill>
                  <a:schemeClr val="tx1"/>
                </a:solidFill>
              </a:ln>
              <a:effectLst>
                <a:outerShdw blurRad="50800" dist="38100" dir="2700000" algn="tl" rotWithShape="0">
                  <a:prstClr val="black">
                    <a:alpha val="40000"/>
                  </a:prstClr>
                </a:outerShdw>
              </a:effectLst>
            </c:spPr>
          </c:dPt>
          <c:dPt>
            <c:idx val="1"/>
            <c:bubble3D val="0"/>
            <c:explosion val="0"/>
            <c:spPr>
              <a:solidFill>
                <a:schemeClr val="accent1">
                  <a:lumMod val="40000"/>
                  <a:lumOff val="60000"/>
                </a:schemeClr>
              </a:solidFill>
              <a:ln w="12700">
                <a:solidFill>
                  <a:schemeClr val="tx1"/>
                </a:solidFill>
              </a:ln>
              <a:effectLst>
                <a:outerShdw blurRad="50800" dist="38100" dir="2700000" algn="tl" rotWithShape="0">
                  <a:prstClr val="black">
                    <a:alpha val="40000"/>
                  </a:prstClr>
                </a:outerShdw>
              </a:effectLst>
            </c:spPr>
          </c:dPt>
          <c:dPt>
            <c:idx val="2"/>
            <c:bubble3D val="0"/>
            <c:spPr>
              <a:solidFill>
                <a:schemeClr val="bg1">
                  <a:lumMod val="95000"/>
                </a:schemeClr>
              </a:solidFill>
              <a:ln w="12700">
                <a:solidFill>
                  <a:schemeClr val="tx1"/>
                </a:solidFill>
              </a:ln>
              <a:effectLst>
                <a:outerShdw blurRad="50800" dist="38100" dir="2700000" algn="tl" rotWithShape="0">
                  <a:prstClr val="black">
                    <a:alpha val="40000"/>
                  </a:prstClr>
                </a:outerShdw>
              </a:effectLst>
            </c:spPr>
          </c:dPt>
          <c:dLbls>
            <c:dLbl>
              <c:idx val="2"/>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'0717'!$G$4:$I$4</c:f>
              <c:strCache>
                <c:ptCount val="3"/>
                <c:pt idx="0">
                  <c:v>Yes</c:v>
                </c:pt>
                <c:pt idx="1">
                  <c:v>No</c:v>
                </c:pt>
                <c:pt idx="2">
                  <c:v>Unsure</c:v>
                </c:pt>
              </c:strCache>
            </c:strRef>
          </c:cat>
          <c:val>
            <c:numRef>
              <c:f>'0717'!$G$5:$I$5</c:f>
              <c:numCache>
                <c:formatCode>General</c:formatCode>
                <c:ptCount val="3"/>
                <c:pt idx="0">
                  <c:v>7</c:v>
                </c:pt>
                <c:pt idx="1">
                  <c:v>12</c:v>
                </c:pt>
                <c:pt idx="2">
                  <c:v>0</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noFill/>
    <a:ln>
      <a:solidFill>
        <a:sysClr val="window" lastClr="FFFFFF">
          <a:lumMod val="50000"/>
        </a:sysClr>
      </a:solidFill>
    </a:ln>
    <a:effectLst/>
  </c:spPr>
  <c:txPr>
    <a:bodyPr/>
    <a:lstStyle/>
    <a:p>
      <a:pPr>
        <a:defRPr/>
      </a:pPr>
      <a:endParaRPr lang="zh-TW"/>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12700">
              <a:solidFill>
                <a:schemeClr val="tx1"/>
              </a:solidFill>
            </a:ln>
            <a:effectLst>
              <a:outerShdw blurRad="50800" dist="38100" dir="2700000" algn="tl" rotWithShape="0">
                <a:prstClr val="black">
                  <a:alpha val="40000"/>
                </a:prstClr>
              </a:outerShdw>
            </a:effectLst>
          </c:spPr>
          <c:explosion val="5"/>
          <c:dPt>
            <c:idx val="0"/>
            <c:bubble3D val="0"/>
            <c:spPr>
              <a:solidFill>
                <a:schemeClr val="accent1"/>
              </a:solidFill>
              <a:ln w="12700">
                <a:solidFill>
                  <a:schemeClr val="tx1"/>
                </a:solidFill>
              </a:ln>
              <a:effectLst>
                <a:outerShdw blurRad="50800" dist="38100" dir="2700000" algn="tl" rotWithShape="0">
                  <a:prstClr val="black">
                    <a:alpha val="40000"/>
                  </a:prstClr>
                </a:outerShdw>
              </a:effectLst>
            </c:spPr>
          </c:dPt>
          <c:dPt>
            <c:idx val="1"/>
            <c:bubble3D val="0"/>
            <c:spPr>
              <a:solidFill>
                <a:schemeClr val="accent1">
                  <a:lumMod val="40000"/>
                  <a:lumOff val="60000"/>
                </a:schemeClr>
              </a:solidFill>
              <a:ln w="12700">
                <a:solidFill>
                  <a:schemeClr val="tx1"/>
                </a:solidFill>
              </a:ln>
              <a:effectLst>
                <a:outerShdw blurRad="50800" dist="38100" dir="2700000" algn="tl" rotWithShape="0">
                  <a:prstClr val="black">
                    <a:alpha val="40000"/>
                  </a:prstClr>
                </a:outerShdw>
              </a:effectLst>
            </c:spPr>
          </c:dPt>
          <c:dPt>
            <c:idx val="2"/>
            <c:bubble3D val="0"/>
            <c:spPr>
              <a:solidFill>
                <a:schemeClr val="bg1">
                  <a:lumMod val="95000"/>
                </a:schemeClr>
              </a:solidFill>
              <a:ln w="12700">
                <a:solidFill>
                  <a:schemeClr val="tx1"/>
                </a:solidFill>
              </a:ln>
              <a:effectLst>
                <a:outerShdw blurRad="50800" dist="38100" dir="2700000" algn="tl" rotWithShape="0">
                  <a:prstClr val="black">
                    <a:alpha val="40000"/>
                  </a:prstClr>
                </a:outerShdw>
              </a:effectLst>
            </c:spPr>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'0717'!$G$4:$I$4</c:f>
              <c:strCache>
                <c:ptCount val="3"/>
                <c:pt idx="0">
                  <c:v>Yes</c:v>
                </c:pt>
                <c:pt idx="1">
                  <c:v>No</c:v>
                </c:pt>
                <c:pt idx="2">
                  <c:v>Unsure</c:v>
                </c:pt>
              </c:strCache>
            </c:strRef>
          </c:cat>
          <c:val>
            <c:numRef>
              <c:f>'0717'!$G$5:$I$5</c:f>
              <c:numCache>
                <c:formatCode>General</c:formatCode>
                <c:ptCount val="3"/>
                <c:pt idx="0">
                  <c:v>7</c:v>
                </c:pt>
                <c:pt idx="1">
                  <c:v>11</c:v>
                </c:pt>
                <c:pt idx="2">
                  <c:v>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noFill/>
    <a:ln>
      <a:solidFill>
        <a:sysClr val="window" lastClr="FFFFFF">
          <a:lumMod val="50000"/>
        </a:sysClr>
      </a:solidFill>
    </a:ln>
    <a:effectLst/>
  </c:spPr>
  <c:txPr>
    <a:bodyPr/>
    <a:lstStyle/>
    <a:p>
      <a:pPr>
        <a:defRPr/>
      </a:pPr>
      <a:endParaRPr lang="zh-TW"/>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0967259424878718"/>
          <c:y val="3.0092653103903487E-2"/>
          <c:w val="0.60498052299744476"/>
          <c:h val="0.85409015011403966"/>
        </c:manualLayout>
      </c:layout>
      <c:pieChart>
        <c:varyColors val="1"/>
        <c:ser>
          <c:idx val="0"/>
          <c:order val="0"/>
          <c:tx>
            <c:strRef>
              <c:f>工作表1!$G$2</c:f>
              <c:strCache>
                <c:ptCount val="1"/>
                <c:pt idx="0">
                  <c:v>1.3</c:v>
                </c:pt>
              </c:strCache>
            </c:strRef>
          </c:tx>
          <c:dLbls>
            <c:dLbl>
              <c:idx val="0"/>
              <c:layout>
                <c:manualLayout>
                  <c:x val="1.8217883198163101E-2"/>
                  <c:y val="-0.46996983995242358"/>
                </c:manualLayout>
              </c:layout>
              <c:tx>
                <c:rich>
                  <a:bodyPr/>
                  <a:lstStyle/>
                  <a:p>
                    <a:r>
                      <a:rPr lang="en-US" altLang="zh-TW" dirty="0"/>
                      <a:t>1</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438F-4BAA-A09A-3D06CBD40EFF}"/>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1-438F-4BAA-A09A-3D06CBD40EFF}"/>
                </c:ext>
                <c:ext xmlns:c15="http://schemas.microsoft.com/office/drawing/2012/chart" uri="{CE6537A1-D6FC-4f65-9D91-7224C49458BB}"/>
              </c:extLst>
            </c:dLbl>
            <c:spPr>
              <a:noFill/>
              <a:ln>
                <a:noFill/>
              </a:ln>
              <a:effectLst/>
            </c:spPr>
            <c:txPr>
              <a:bodyPr/>
              <a:lstStyle/>
              <a:p>
                <a:pPr>
                  <a:defRPr>
                    <a:solidFill>
                      <a:srgbClr val="FFFF00"/>
                    </a:solidFill>
                  </a:defRPr>
                </a:pPr>
                <a:endParaRPr lang="zh-TW"/>
              </a:p>
            </c:tx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工作表1!$H$1:$I$1</c:f>
              <c:strCache>
                <c:ptCount val="2"/>
                <c:pt idx="0">
                  <c:v>Yes</c:v>
                </c:pt>
                <c:pt idx="1">
                  <c:v>No</c:v>
                </c:pt>
              </c:strCache>
            </c:strRef>
          </c:cat>
          <c:val>
            <c:numRef>
              <c:f>工作表1!$H$2:$I$2</c:f>
              <c:numCache>
                <c:formatCode>General</c:formatCode>
                <c:ptCount val="2"/>
                <c:pt idx="0">
                  <c:v>4</c:v>
                </c:pt>
                <c:pt idx="1">
                  <c:v>0</c:v>
                </c:pt>
              </c:numCache>
            </c:numRef>
          </c:val>
          <c:extLst xmlns:c16r2="http://schemas.microsoft.com/office/drawing/2015/06/chart">
            <c:ext xmlns:c16="http://schemas.microsoft.com/office/drawing/2014/chart" uri="{C3380CC4-5D6E-409C-BE32-E72D297353CC}">
              <c16:uniqueId val="{00000002-438F-4BAA-A09A-3D06CBD40EFF}"/>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5.716176211902381E-2"/>
          <c:y val="0.83464868282609117"/>
          <c:w val="0.29661692682294566"/>
          <c:h val="9.7989938757655298E-2"/>
        </c:manualLayout>
      </c:layout>
      <c:overlay val="0"/>
      <c:txPr>
        <a:bodyPr/>
        <a:lstStyle/>
        <a:p>
          <a:pPr>
            <a:defRPr sz="1400"/>
          </a:pPr>
          <a:endParaRPr lang="zh-TW"/>
        </a:p>
      </c:txPr>
    </c:legend>
    <c:plotVisOnly val="1"/>
    <c:dispBlanksAs val="gap"/>
    <c:showDLblsOverMax val="0"/>
  </c:chart>
  <c:spPr>
    <a:solidFill>
      <a:schemeClr val="bg1"/>
    </a:solidFill>
    <a:ln>
      <a:solidFill>
        <a:schemeClr val="bg1">
          <a:lumMod val="50000"/>
        </a:schemeClr>
      </a:solidFill>
    </a:ln>
  </c:spPr>
  <c:txPr>
    <a:bodyPr/>
    <a:lstStyle/>
    <a:p>
      <a:pPr>
        <a:defRPr sz="1800"/>
      </a:pPr>
      <a:endParaRPr lang="zh-TW"/>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12700">
              <a:solidFill>
                <a:schemeClr val="tx1"/>
              </a:solidFill>
            </a:ln>
            <a:effectLst>
              <a:outerShdw blurRad="50800" dist="38100" dir="2700000" algn="tl" rotWithShape="0">
                <a:prstClr val="black">
                  <a:alpha val="40000"/>
                </a:prstClr>
              </a:outerShdw>
            </a:effectLst>
          </c:spPr>
          <c:explosion val="5"/>
          <c:dPt>
            <c:idx val="0"/>
            <c:bubble3D val="0"/>
            <c:spPr>
              <a:solidFill>
                <a:schemeClr val="accent1"/>
              </a:solidFill>
              <a:ln w="12700">
                <a:solidFill>
                  <a:schemeClr val="tx1"/>
                </a:solidFill>
              </a:ln>
              <a:effectLst>
                <a:outerShdw blurRad="50800" dist="38100" dir="2700000" algn="tl" rotWithShape="0">
                  <a:prstClr val="black">
                    <a:alpha val="40000"/>
                  </a:prstClr>
                </a:outerShdw>
              </a:effectLst>
            </c:spPr>
          </c:dPt>
          <c:dPt>
            <c:idx val="1"/>
            <c:bubble3D val="0"/>
            <c:spPr>
              <a:solidFill>
                <a:schemeClr val="accent1">
                  <a:lumMod val="40000"/>
                  <a:lumOff val="60000"/>
                </a:schemeClr>
              </a:solidFill>
              <a:ln w="12700">
                <a:solidFill>
                  <a:schemeClr val="tx1"/>
                </a:solidFill>
              </a:ln>
              <a:effectLst>
                <a:outerShdw blurRad="50800" dist="38100" dir="2700000" algn="tl" rotWithShape="0">
                  <a:prstClr val="black">
                    <a:alpha val="40000"/>
                  </a:prstClr>
                </a:outerShdw>
              </a:effectLst>
            </c:spPr>
          </c:dPt>
          <c:dPt>
            <c:idx val="2"/>
            <c:bubble3D val="0"/>
            <c:spPr>
              <a:solidFill>
                <a:schemeClr val="bg1">
                  <a:lumMod val="95000"/>
                </a:schemeClr>
              </a:solidFill>
              <a:ln w="12700">
                <a:solidFill>
                  <a:schemeClr val="tx1"/>
                </a:solidFill>
              </a:ln>
              <a:effectLst>
                <a:outerShdw blurRad="50800" dist="38100" dir="2700000" algn="tl" rotWithShape="0">
                  <a:prstClr val="black">
                    <a:alpha val="40000"/>
                  </a:prstClr>
                </a:outerShdw>
              </a:effectLst>
            </c:spPr>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'0717'!$G$4:$I$4</c:f>
              <c:strCache>
                <c:ptCount val="3"/>
                <c:pt idx="0">
                  <c:v>Yes</c:v>
                </c:pt>
                <c:pt idx="1">
                  <c:v>No</c:v>
                </c:pt>
                <c:pt idx="2">
                  <c:v>Unsure</c:v>
                </c:pt>
              </c:strCache>
            </c:strRef>
          </c:cat>
          <c:val>
            <c:numRef>
              <c:f>'0717'!$G$5:$I$5</c:f>
              <c:numCache>
                <c:formatCode>General</c:formatCode>
                <c:ptCount val="3"/>
                <c:pt idx="0">
                  <c:v>1</c:v>
                </c:pt>
                <c:pt idx="1">
                  <c:v>16</c:v>
                </c:pt>
                <c:pt idx="2">
                  <c:v>2</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solidFill>
      <a:sysClr val="window" lastClr="FFFFFF">
        <a:lumMod val="85000"/>
      </a:sysClr>
    </a:solidFill>
    <a:ln>
      <a:noFill/>
    </a:ln>
    <a:effectLst/>
  </c:spPr>
  <c:txPr>
    <a:bodyPr/>
    <a:lstStyle/>
    <a:p>
      <a:pPr>
        <a:defRPr/>
      </a:pPr>
      <a:endParaRPr lang="zh-TW"/>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ln w="12700">
              <a:solidFill>
                <a:schemeClr val="tx1"/>
              </a:solidFill>
            </a:ln>
            <a:effectLst>
              <a:outerShdw blurRad="50800" dist="38100" dir="2700000" algn="tl" rotWithShape="0">
                <a:prstClr val="black">
                  <a:alpha val="40000"/>
                </a:prstClr>
              </a:outerShdw>
            </a:effectLst>
          </c:spPr>
          <c:explosion val="5"/>
          <c:dPt>
            <c:idx val="0"/>
            <c:bubble3D val="0"/>
            <c:spPr>
              <a:solidFill>
                <a:schemeClr val="accent1"/>
              </a:solidFill>
              <a:ln w="12700">
                <a:solidFill>
                  <a:schemeClr val="tx1"/>
                </a:solidFill>
              </a:ln>
              <a:effectLst>
                <a:outerShdw blurRad="50800" dist="38100" dir="2700000" algn="tl" rotWithShape="0">
                  <a:prstClr val="black">
                    <a:alpha val="40000"/>
                  </a:prstClr>
                </a:outerShdw>
              </a:effectLst>
            </c:spPr>
          </c:dPt>
          <c:dPt>
            <c:idx val="1"/>
            <c:bubble3D val="0"/>
            <c:spPr>
              <a:solidFill>
                <a:schemeClr val="accent1">
                  <a:lumMod val="40000"/>
                  <a:lumOff val="60000"/>
                </a:schemeClr>
              </a:solidFill>
              <a:ln w="12700">
                <a:solidFill>
                  <a:schemeClr val="tx1"/>
                </a:solidFill>
              </a:ln>
              <a:effectLst>
                <a:outerShdw blurRad="50800" dist="38100" dir="2700000" algn="tl" rotWithShape="0">
                  <a:prstClr val="black">
                    <a:alpha val="40000"/>
                  </a:prstClr>
                </a:outerShdw>
              </a:effectLst>
            </c:spPr>
          </c:dPt>
          <c:dPt>
            <c:idx val="2"/>
            <c:bubble3D val="0"/>
            <c:spPr>
              <a:solidFill>
                <a:schemeClr val="bg1">
                  <a:lumMod val="95000"/>
                </a:schemeClr>
              </a:solidFill>
              <a:ln w="12700">
                <a:solidFill>
                  <a:schemeClr val="tx1"/>
                </a:solidFill>
              </a:ln>
              <a:effectLst>
                <a:outerShdw blurRad="50800" dist="38100" dir="2700000" algn="tl" rotWithShape="0">
                  <a:prstClr val="black">
                    <a:alpha val="40000"/>
                  </a:prstClr>
                </a:outerShdw>
              </a:effectLst>
            </c:spPr>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'0717'!$G$4:$I$4</c:f>
              <c:strCache>
                <c:ptCount val="3"/>
                <c:pt idx="0">
                  <c:v>Yes</c:v>
                </c:pt>
                <c:pt idx="1">
                  <c:v>No</c:v>
                </c:pt>
                <c:pt idx="2">
                  <c:v>Unsure</c:v>
                </c:pt>
              </c:strCache>
            </c:strRef>
          </c:cat>
          <c:val>
            <c:numRef>
              <c:f>'0717'!$G$5:$I$5</c:f>
              <c:numCache>
                <c:formatCode>General</c:formatCode>
                <c:ptCount val="3"/>
                <c:pt idx="0">
                  <c:v>15</c:v>
                </c:pt>
                <c:pt idx="1">
                  <c:v>1</c:v>
                </c:pt>
                <c:pt idx="2">
                  <c:v>3</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solidFill>
      <a:schemeClr val="bg1">
        <a:lumMod val="85000"/>
      </a:schemeClr>
    </a:solidFill>
    <a:ln>
      <a:noFill/>
    </a:ln>
    <a:effectLst/>
  </c:spPr>
  <c:txPr>
    <a:bodyPr/>
    <a:lstStyle/>
    <a:p>
      <a:pPr>
        <a:defRPr/>
      </a:pPr>
      <a:endParaRPr lang="zh-TW"/>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12700">
              <a:solidFill>
                <a:schemeClr val="tx1"/>
              </a:solidFill>
            </a:ln>
            <a:effectLst>
              <a:outerShdw blurRad="50800" dist="38100" dir="2700000" algn="tl" rotWithShape="0">
                <a:prstClr val="black">
                  <a:alpha val="40000"/>
                </a:prstClr>
              </a:outerShdw>
            </a:effectLst>
          </c:spPr>
          <c:explosion val="2"/>
          <c:dPt>
            <c:idx val="0"/>
            <c:bubble3D val="0"/>
            <c:spPr>
              <a:solidFill>
                <a:schemeClr val="accent1"/>
              </a:solidFill>
              <a:ln w="12700">
                <a:solidFill>
                  <a:schemeClr val="tx1"/>
                </a:solidFill>
              </a:ln>
              <a:effectLst>
                <a:outerShdw blurRad="50800" dist="38100" dir="2700000" algn="tl" rotWithShape="0">
                  <a:prstClr val="black">
                    <a:alpha val="40000"/>
                  </a:prstClr>
                </a:outerShdw>
              </a:effectLst>
            </c:spPr>
          </c:dPt>
          <c:dPt>
            <c:idx val="1"/>
            <c:bubble3D val="0"/>
            <c:spPr>
              <a:solidFill>
                <a:schemeClr val="accent1">
                  <a:lumMod val="40000"/>
                  <a:lumOff val="60000"/>
                </a:schemeClr>
              </a:solidFill>
              <a:ln w="12700">
                <a:solidFill>
                  <a:schemeClr val="tx1"/>
                </a:solidFill>
              </a:ln>
              <a:effectLst>
                <a:outerShdw blurRad="50800" dist="38100" dir="2700000" algn="tl" rotWithShape="0">
                  <a:prstClr val="black">
                    <a:alpha val="40000"/>
                  </a:prstClr>
                </a:outerShdw>
              </a:effectLst>
            </c:spPr>
          </c:dPt>
          <c:dPt>
            <c:idx val="2"/>
            <c:bubble3D val="0"/>
            <c:spPr>
              <a:solidFill>
                <a:schemeClr val="bg1">
                  <a:lumMod val="95000"/>
                </a:schemeClr>
              </a:solidFill>
              <a:ln w="12700">
                <a:solidFill>
                  <a:schemeClr val="tx1"/>
                </a:solidFill>
              </a:ln>
              <a:effectLst>
                <a:outerShdw blurRad="50800" dist="38100" dir="2700000" algn="tl" rotWithShape="0">
                  <a:prstClr val="black">
                    <a:alpha val="40000"/>
                  </a:prstClr>
                </a:outerShdw>
              </a:effectLst>
            </c:spPr>
          </c:dPt>
          <c:dLbls>
            <c:dLbl>
              <c:idx val="1"/>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'0717'!$G$4:$I$4</c:f>
              <c:strCache>
                <c:ptCount val="3"/>
                <c:pt idx="0">
                  <c:v>Yes</c:v>
                </c:pt>
                <c:pt idx="1">
                  <c:v>No</c:v>
                </c:pt>
                <c:pt idx="2">
                  <c:v>Unsure</c:v>
                </c:pt>
              </c:strCache>
            </c:strRef>
          </c:cat>
          <c:val>
            <c:numRef>
              <c:f>'0717'!$G$5:$I$5</c:f>
              <c:numCache>
                <c:formatCode>General</c:formatCode>
                <c:ptCount val="3"/>
                <c:pt idx="0">
                  <c:v>16</c:v>
                </c:pt>
                <c:pt idx="1">
                  <c:v>0</c:v>
                </c:pt>
                <c:pt idx="2">
                  <c:v>3</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solidFill>
      <a:sysClr val="window" lastClr="FFFFFF">
        <a:lumMod val="85000"/>
      </a:sysClr>
    </a:solidFill>
    <a:ln>
      <a:noFill/>
    </a:ln>
    <a:effectLst/>
  </c:spPr>
  <c:txPr>
    <a:bodyPr/>
    <a:lstStyle/>
    <a:p>
      <a:pPr>
        <a:defRPr/>
      </a:pPr>
      <a:endParaRPr lang="zh-TW"/>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12700">
              <a:solidFill>
                <a:schemeClr val="tx1"/>
              </a:solidFill>
            </a:ln>
            <a:effectLst>
              <a:outerShdw blurRad="50800" dist="38100" dir="2700000" algn="tl" rotWithShape="0">
                <a:prstClr val="black">
                  <a:alpha val="40000"/>
                </a:prstClr>
              </a:outerShdw>
            </a:effectLst>
          </c:spPr>
          <c:explosion val="5"/>
          <c:dPt>
            <c:idx val="0"/>
            <c:bubble3D val="0"/>
            <c:spPr>
              <a:solidFill>
                <a:schemeClr val="accent1"/>
              </a:solidFill>
              <a:ln w="12700">
                <a:solidFill>
                  <a:schemeClr val="tx1"/>
                </a:solidFill>
              </a:ln>
              <a:effectLst>
                <a:outerShdw blurRad="50800" dist="38100" dir="2700000" algn="tl" rotWithShape="0">
                  <a:prstClr val="black">
                    <a:alpha val="40000"/>
                  </a:prstClr>
                </a:outerShdw>
              </a:effectLst>
            </c:spPr>
          </c:dPt>
          <c:dPt>
            <c:idx val="1"/>
            <c:bubble3D val="0"/>
            <c:spPr>
              <a:solidFill>
                <a:schemeClr val="accent1">
                  <a:lumMod val="40000"/>
                  <a:lumOff val="60000"/>
                </a:schemeClr>
              </a:solidFill>
              <a:ln w="12700">
                <a:solidFill>
                  <a:schemeClr val="tx1"/>
                </a:solidFill>
              </a:ln>
              <a:effectLst>
                <a:outerShdw blurRad="50800" dist="38100" dir="2700000" algn="tl" rotWithShape="0">
                  <a:prstClr val="black">
                    <a:alpha val="40000"/>
                  </a:prstClr>
                </a:outerShdw>
              </a:effectLst>
            </c:spPr>
          </c:dPt>
          <c:dPt>
            <c:idx val="2"/>
            <c:bubble3D val="0"/>
            <c:spPr>
              <a:solidFill>
                <a:schemeClr val="bg1">
                  <a:lumMod val="95000"/>
                </a:schemeClr>
              </a:solidFill>
              <a:ln w="12700">
                <a:solidFill>
                  <a:schemeClr val="tx1"/>
                </a:solidFill>
              </a:ln>
              <a:effectLst>
                <a:outerShdw blurRad="50800" dist="38100" dir="2700000" algn="tl" rotWithShape="0">
                  <a:prstClr val="black">
                    <a:alpha val="40000"/>
                  </a:prstClr>
                </a:outerShdw>
              </a:effectLst>
            </c:spPr>
          </c:dPt>
          <c:dLbls>
            <c:dLbl>
              <c:idx val="1"/>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'0717'!$G$4:$I$4</c:f>
              <c:strCache>
                <c:ptCount val="3"/>
                <c:pt idx="0">
                  <c:v>Yes</c:v>
                </c:pt>
                <c:pt idx="1">
                  <c:v>No</c:v>
                </c:pt>
                <c:pt idx="2">
                  <c:v>Unsure</c:v>
                </c:pt>
              </c:strCache>
            </c:strRef>
          </c:cat>
          <c:val>
            <c:numRef>
              <c:f>'0717'!$G$5:$I$5</c:f>
              <c:numCache>
                <c:formatCode>General</c:formatCode>
                <c:ptCount val="3"/>
                <c:pt idx="0">
                  <c:v>6</c:v>
                </c:pt>
                <c:pt idx="1">
                  <c:v>0</c:v>
                </c:pt>
                <c:pt idx="2">
                  <c:v>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solidFill>
      <a:sysClr val="window" lastClr="FFFFFF">
        <a:lumMod val="85000"/>
      </a:sysClr>
    </a:solidFill>
    <a:ln>
      <a:noFill/>
    </a:ln>
    <a:effectLst/>
  </c:spPr>
  <c:txPr>
    <a:bodyPr/>
    <a:lstStyle/>
    <a:p>
      <a:pPr>
        <a:defRPr/>
      </a:pPr>
      <a:endParaRPr lang="zh-TW"/>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12700">
              <a:solidFill>
                <a:schemeClr val="tx1"/>
              </a:solidFill>
            </a:ln>
            <a:effectLst>
              <a:outerShdw blurRad="50800" dist="38100" dir="2700000" algn="tl" rotWithShape="0">
                <a:prstClr val="black">
                  <a:alpha val="40000"/>
                </a:prstClr>
              </a:outerShdw>
            </a:effectLst>
          </c:spPr>
          <c:explosion val="5"/>
          <c:dPt>
            <c:idx val="0"/>
            <c:bubble3D val="0"/>
            <c:spPr>
              <a:solidFill>
                <a:schemeClr val="accent1"/>
              </a:solidFill>
              <a:ln w="12700">
                <a:solidFill>
                  <a:schemeClr val="tx1"/>
                </a:solidFill>
              </a:ln>
              <a:effectLst>
                <a:outerShdw blurRad="50800" dist="38100" dir="2700000" algn="tl" rotWithShape="0">
                  <a:prstClr val="black">
                    <a:alpha val="40000"/>
                  </a:prstClr>
                </a:outerShdw>
              </a:effectLst>
            </c:spPr>
          </c:dPt>
          <c:dPt>
            <c:idx val="1"/>
            <c:bubble3D val="0"/>
            <c:spPr>
              <a:solidFill>
                <a:schemeClr val="accent1">
                  <a:lumMod val="40000"/>
                  <a:lumOff val="60000"/>
                </a:schemeClr>
              </a:solidFill>
              <a:ln w="12700">
                <a:solidFill>
                  <a:schemeClr val="tx1"/>
                </a:solidFill>
              </a:ln>
              <a:effectLst>
                <a:outerShdw blurRad="50800" dist="38100" dir="2700000" algn="tl" rotWithShape="0">
                  <a:prstClr val="black">
                    <a:alpha val="40000"/>
                  </a:prstClr>
                </a:outerShdw>
              </a:effectLst>
            </c:spPr>
          </c:dPt>
          <c:dPt>
            <c:idx val="2"/>
            <c:bubble3D val="0"/>
            <c:spPr>
              <a:solidFill>
                <a:schemeClr val="bg1">
                  <a:lumMod val="95000"/>
                </a:schemeClr>
              </a:solidFill>
              <a:ln w="12700">
                <a:solidFill>
                  <a:schemeClr val="tx1"/>
                </a:solidFill>
              </a:ln>
              <a:effectLst>
                <a:outerShdw blurRad="50800" dist="38100" dir="2700000" algn="tl" rotWithShape="0">
                  <a:prstClr val="black">
                    <a:alpha val="40000"/>
                  </a:prstClr>
                </a:outerShdw>
              </a:effectLst>
            </c:spPr>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zh-TW"/>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'0717'!$G$4:$I$4</c:f>
              <c:strCache>
                <c:ptCount val="3"/>
                <c:pt idx="0">
                  <c:v>Yes</c:v>
                </c:pt>
                <c:pt idx="1">
                  <c:v>No</c:v>
                </c:pt>
                <c:pt idx="2">
                  <c:v>Unsure</c:v>
                </c:pt>
              </c:strCache>
            </c:strRef>
          </c:cat>
          <c:val>
            <c:numRef>
              <c:f>'0717'!$G$5:$I$5</c:f>
              <c:numCache>
                <c:formatCode>General</c:formatCode>
                <c:ptCount val="3"/>
                <c:pt idx="0">
                  <c:v>3</c:v>
                </c:pt>
                <c:pt idx="1">
                  <c:v>3</c:v>
                </c:pt>
                <c:pt idx="2">
                  <c:v>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9711499477199506E-2"/>
          <c:y val="0.8616892680081657"/>
          <c:w val="0.53260980588808515"/>
          <c:h val="0.106106372120151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zh-TW"/>
        </a:p>
      </c:txPr>
    </c:legend>
    <c:plotVisOnly val="1"/>
    <c:dispBlanksAs val="gap"/>
    <c:showDLblsOverMax val="0"/>
  </c:chart>
  <c:spPr>
    <a:noFill/>
    <a:ln>
      <a:solidFill>
        <a:sysClr val="windowText" lastClr="000000">
          <a:lumMod val="50000"/>
          <a:lumOff val="50000"/>
        </a:sysClr>
      </a:solidFill>
    </a:ln>
    <a:effectLst/>
  </c:spPr>
  <c:txPr>
    <a:bodyPr/>
    <a:lstStyle/>
    <a:p>
      <a:pPr>
        <a:defRPr/>
      </a:pPr>
      <a:endParaRPr lang="zh-TW"/>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523FD1C1-B349-45FB-995A-ECED41CAEC28}" type="datetimeFigureOut">
              <a:rPr lang="zh-TW" altLang="en-US" smtClean="0"/>
              <a:t>2019/11/25</a:t>
            </a:fld>
            <a:endParaRPr lang="zh-TW" altLang="en-US"/>
          </a:p>
        </p:txBody>
      </p:sp>
      <p:sp>
        <p:nvSpPr>
          <p:cNvPr id="4" name="投影片圖像版面配置區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1CA8B9B8-1980-4E31-BEF3-A22C6390A605}" type="slidenum">
              <a:rPr lang="zh-TW" altLang="en-US" smtClean="0"/>
              <a:t>‹#›</a:t>
            </a:fld>
            <a:endParaRPr lang="zh-TW" altLang="en-US"/>
          </a:p>
        </p:txBody>
      </p:sp>
    </p:spTree>
    <p:extLst>
      <p:ext uri="{BB962C8B-B14F-4D97-AF65-F5344CB8AC3E}">
        <p14:creationId xmlns:p14="http://schemas.microsoft.com/office/powerpoint/2010/main" val="1845380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CA8B9B8-1980-4E31-BEF3-A22C6390A605}" type="slidenum">
              <a:rPr lang="zh-TW" altLang="en-US" smtClean="0"/>
              <a:t>1</a:t>
            </a:fld>
            <a:endParaRPr lang="zh-TW" altLang="en-US"/>
          </a:p>
        </p:txBody>
      </p:sp>
    </p:spTree>
    <p:extLst>
      <p:ext uri="{BB962C8B-B14F-4D97-AF65-F5344CB8AC3E}">
        <p14:creationId xmlns:p14="http://schemas.microsoft.com/office/powerpoint/2010/main" val="1020910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CA8B9B8-1980-4E31-BEF3-A22C6390A605}" type="slidenum">
              <a:rPr lang="zh-TW" altLang="en-US" smtClean="0"/>
              <a:t>2</a:t>
            </a:fld>
            <a:endParaRPr lang="zh-TW" altLang="en-US"/>
          </a:p>
        </p:txBody>
      </p:sp>
    </p:spTree>
    <p:extLst>
      <p:ext uri="{BB962C8B-B14F-4D97-AF65-F5344CB8AC3E}">
        <p14:creationId xmlns:p14="http://schemas.microsoft.com/office/powerpoint/2010/main" val="142158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CA8B9B8-1980-4E31-BEF3-A22C6390A605}" type="slidenum">
              <a:rPr lang="zh-TW" altLang="en-US" smtClean="0"/>
              <a:t>12</a:t>
            </a:fld>
            <a:endParaRPr lang="zh-TW" altLang="en-US"/>
          </a:p>
        </p:txBody>
      </p:sp>
    </p:spTree>
    <p:extLst>
      <p:ext uri="{BB962C8B-B14F-4D97-AF65-F5344CB8AC3E}">
        <p14:creationId xmlns:p14="http://schemas.microsoft.com/office/powerpoint/2010/main" val="1552878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597819"/>
            <a:ext cx="7772400" cy="1102519"/>
          </a:xfrm>
        </p:spPr>
        <p:txBody>
          <a:bodyPr/>
          <a:lstStyle/>
          <a:p>
            <a:r>
              <a:rPr lang="zh-TW" altLang="en-US"/>
              <a:t>按一下以編輯母片標題樣式</a:t>
            </a:r>
          </a:p>
        </p:txBody>
      </p:sp>
      <p:sp>
        <p:nvSpPr>
          <p:cNvPr id="3" name="副標題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9B404DA1-835B-4283-BED8-4F26A4D07AC3}" type="datetime1">
              <a:rPr lang="zh-TW" altLang="en-US" smtClean="0"/>
              <a:t>2019/11/25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4EBA0D3-F697-408A-83FB-8FDDC1F36638}" type="slidenum">
              <a:rPr lang="zh-TW" altLang="en-US" smtClean="0"/>
              <a:t>‹#›</a:t>
            </a:fld>
            <a:endParaRPr lang="zh-TW" altLang="en-US"/>
          </a:p>
        </p:txBody>
      </p:sp>
    </p:spTree>
    <p:extLst>
      <p:ext uri="{BB962C8B-B14F-4D97-AF65-F5344CB8AC3E}">
        <p14:creationId xmlns:p14="http://schemas.microsoft.com/office/powerpoint/2010/main" val="3585837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91CC999-CB66-4707-8D76-625067F5F802}" type="datetime1">
              <a:rPr lang="zh-TW" altLang="en-US" smtClean="0"/>
              <a:t>2019/11/25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4EBA0D3-F697-408A-83FB-8FDDC1F36638}" type="slidenum">
              <a:rPr lang="zh-TW" altLang="en-US" smtClean="0"/>
              <a:t>‹#›</a:t>
            </a:fld>
            <a:endParaRPr lang="zh-TW" altLang="en-US"/>
          </a:p>
        </p:txBody>
      </p:sp>
    </p:spTree>
    <p:extLst>
      <p:ext uri="{BB962C8B-B14F-4D97-AF65-F5344CB8AC3E}">
        <p14:creationId xmlns:p14="http://schemas.microsoft.com/office/powerpoint/2010/main" val="3583633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154781"/>
            <a:ext cx="2057400" cy="329088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154781"/>
            <a:ext cx="6019800" cy="329088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24B17F74-9B88-4588-A41C-83A8791D808A}" type="datetime1">
              <a:rPr lang="zh-TW" altLang="en-US" smtClean="0"/>
              <a:t>2019/11/25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4EBA0D3-F697-408A-83FB-8FDDC1F36638}" type="slidenum">
              <a:rPr lang="zh-TW" altLang="en-US" smtClean="0"/>
              <a:t>‹#›</a:t>
            </a:fld>
            <a:endParaRPr lang="zh-TW" altLang="en-US"/>
          </a:p>
        </p:txBody>
      </p:sp>
    </p:spTree>
    <p:extLst>
      <p:ext uri="{BB962C8B-B14F-4D97-AF65-F5344CB8AC3E}">
        <p14:creationId xmlns:p14="http://schemas.microsoft.com/office/powerpoint/2010/main" val="1809496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9DB6EFE0-2661-4D4F-8038-1F2F27738D77}" type="datetime1">
              <a:rPr lang="zh-TW" altLang="en-US" smtClean="0"/>
              <a:t>2019/11/25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4EBA0D3-F697-408A-83FB-8FDDC1F36638}" type="slidenum">
              <a:rPr lang="zh-TW" altLang="en-US" smtClean="0"/>
              <a:t>‹#›</a:t>
            </a:fld>
            <a:endParaRPr lang="zh-TW" altLang="en-US"/>
          </a:p>
        </p:txBody>
      </p:sp>
    </p:spTree>
    <p:extLst>
      <p:ext uri="{BB962C8B-B14F-4D97-AF65-F5344CB8AC3E}">
        <p14:creationId xmlns:p14="http://schemas.microsoft.com/office/powerpoint/2010/main" val="44937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3305176"/>
            <a:ext cx="7772400" cy="1021556"/>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772B4ACB-16D8-4C49-8FD8-F0BC525E8564}" type="datetime1">
              <a:rPr lang="zh-TW" altLang="en-US" smtClean="0"/>
              <a:t>2019/11/25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4EBA0D3-F697-408A-83FB-8FDDC1F36638}" type="slidenum">
              <a:rPr lang="zh-TW" altLang="en-US" smtClean="0"/>
              <a:t>‹#›</a:t>
            </a:fld>
            <a:endParaRPr lang="zh-TW" altLang="en-US"/>
          </a:p>
        </p:txBody>
      </p:sp>
    </p:spTree>
    <p:extLst>
      <p:ext uri="{BB962C8B-B14F-4D97-AF65-F5344CB8AC3E}">
        <p14:creationId xmlns:p14="http://schemas.microsoft.com/office/powerpoint/2010/main" val="112896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CDD96E47-3C2C-4902-B469-4F7428ECD219}" type="datetime1">
              <a:rPr lang="zh-TW" altLang="en-US" smtClean="0"/>
              <a:t>2019/11/25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4EBA0D3-F697-408A-83FB-8FDDC1F36638}" type="slidenum">
              <a:rPr lang="zh-TW" altLang="en-US" smtClean="0"/>
              <a:t>‹#›</a:t>
            </a:fld>
            <a:endParaRPr lang="zh-TW" altLang="en-US"/>
          </a:p>
        </p:txBody>
      </p:sp>
    </p:spTree>
    <p:extLst>
      <p:ext uri="{BB962C8B-B14F-4D97-AF65-F5344CB8AC3E}">
        <p14:creationId xmlns:p14="http://schemas.microsoft.com/office/powerpoint/2010/main" val="3164519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05979"/>
            <a:ext cx="8229600" cy="85725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A9FD0D4D-4C90-4D60-A1D3-7EBB82ECEA78}" type="datetime1">
              <a:rPr lang="zh-TW" altLang="en-US" smtClean="0"/>
              <a:t>2019/11/25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A4EBA0D3-F697-408A-83FB-8FDDC1F36638}" type="slidenum">
              <a:rPr lang="zh-TW" altLang="en-US" smtClean="0"/>
              <a:t>‹#›</a:t>
            </a:fld>
            <a:endParaRPr lang="zh-TW" altLang="en-US"/>
          </a:p>
        </p:txBody>
      </p:sp>
    </p:spTree>
    <p:extLst>
      <p:ext uri="{BB962C8B-B14F-4D97-AF65-F5344CB8AC3E}">
        <p14:creationId xmlns:p14="http://schemas.microsoft.com/office/powerpoint/2010/main" val="2119438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460BDC46-E58A-441E-9E15-5B208815A2E7}" type="datetime1">
              <a:rPr lang="zh-TW" altLang="en-US" smtClean="0"/>
              <a:t>2019/11/25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A4EBA0D3-F697-408A-83FB-8FDDC1F36638}" type="slidenum">
              <a:rPr lang="zh-TW" altLang="en-US" smtClean="0"/>
              <a:t>‹#›</a:t>
            </a:fld>
            <a:endParaRPr lang="zh-TW" altLang="en-US"/>
          </a:p>
        </p:txBody>
      </p:sp>
    </p:spTree>
    <p:extLst>
      <p:ext uri="{BB962C8B-B14F-4D97-AF65-F5344CB8AC3E}">
        <p14:creationId xmlns:p14="http://schemas.microsoft.com/office/powerpoint/2010/main" val="3947525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2405BDE1-F34A-47E6-B56F-A5E95223DC4C}" type="datetime1">
              <a:rPr lang="zh-TW" altLang="en-US" smtClean="0"/>
              <a:t>2019/11/25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A4EBA0D3-F697-408A-83FB-8FDDC1F36638}" type="slidenum">
              <a:rPr lang="zh-TW" altLang="en-US" smtClean="0"/>
              <a:t>‹#›</a:t>
            </a:fld>
            <a:endParaRPr lang="zh-TW" altLang="en-US"/>
          </a:p>
        </p:txBody>
      </p:sp>
    </p:spTree>
    <p:extLst>
      <p:ext uri="{BB962C8B-B14F-4D97-AF65-F5344CB8AC3E}">
        <p14:creationId xmlns:p14="http://schemas.microsoft.com/office/powerpoint/2010/main" val="3301955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1" y="204787"/>
            <a:ext cx="3008313" cy="871538"/>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84F791F5-E2E1-4512-8722-5A0996953EA5}" type="datetime1">
              <a:rPr lang="zh-TW" altLang="en-US" smtClean="0"/>
              <a:t>2019/11/25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4EBA0D3-F697-408A-83FB-8FDDC1F36638}" type="slidenum">
              <a:rPr lang="zh-TW" altLang="en-US" smtClean="0"/>
              <a:t>‹#›</a:t>
            </a:fld>
            <a:endParaRPr lang="zh-TW" altLang="en-US"/>
          </a:p>
        </p:txBody>
      </p:sp>
    </p:spTree>
    <p:extLst>
      <p:ext uri="{BB962C8B-B14F-4D97-AF65-F5344CB8AC3E}">
        <p14:creationId xmlns:p14="http://schemas.microsoft.com/office/powerpoint/2010/main" val="3652196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3600450"/>
            <a:ext cx="5486400" cy="425054"/>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10D2D02E-F7DC-4A11-B75F-52F2B4539ADE}" type="datetime1">
              <a:rPr lang="zh-TW" altLang="en-US" smtClean="0"/>
              <a:t>2019/11/25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4EBA0D3-F697-408A-83FB-8FDDC1F36638}" type="slidenum">
              <a:rPr lang="zh-TW" altLang="en-US" smtClean="0"/>
              <a:t>‹#›</a:t>
            </a:fld>
            <a:endParaRPr lang="zh-TW" altLang="en-US"/>
          </a:p>
        </p:txBody>
      </p:sp>
    </p:spTree>
    <p:extLst>
      <p:ext uri="{BB962C8B-B14F-4D97-AF65-F5344CB8AC3E}">
        <p14:creationId xmlns:p14="http://schemas.microsoft.com/office/powerpoint/2010/main" val="365292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830B03A-1652-4365-A3DA-D7E91C69417C}" type="datetime1">
              <a:rPr lang="zh-TW" altLang="en-US" smtClean="0"/>
              <a:t>2019/11/25</a:t>
            </a:fld>
            <a:endParaRPr lang="zh-TW" altLang="en-US"/>
          </a:p>
        </p:txBody>
      </p:sp>
      <p:sp>
        <p:nvSpPr>
          <p:cNvPr id="5" name="頁尾版面配置區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4EBA0D3-F697-408A-83FB-8FDDC1F36638}" type="slidenum">
              <a:rPr lang="zh-TW" altLang="en-US" smtClean="0"/>
              <a:t>‹#›</a:t>
            </a:fld>
            <a:endParaRPr lang="zh-TW" altLang="en-US"/>
          </a:p>
        </p:txBody>
      </p:sp>
    </p:spTree>
    <p:extLst>
      <p:ext uri="{BB962C8B-B14F-4D97-AF65-F5344CB8AC3E}">
        <p14:creationId xmlns:p14="http://schemas.microsoft.com/office/powerpoint/2010/main" val="2766924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en-SG" altLang="zh-TW" sz="2800" b="1" dirty="0"/>
              <a:t>Summary of the Survey on Domestic Regulations in APEC Concerning Online Shopping Platform Service Providers</a:t>
            </a:r>
            <a:r>
              <a:rPr lang="zh-TW" altLang="zh-TW" dirty="0"/>
              <a:t/>
            </a:r>
            <a:br>
              <a:rPr lang="zh-TW" altLang="zh-TW" dirty="0"/>
            </a:br>
            <a:endParaRPr lang="zh-TW" altLang="en-US" dirty="0"/>
          </a:p>
        </p:txBody>
      </p:sp>
      <p:sp>
        <p:nvSpPr>
          <p:cNvPr id="3" name="副標題 2"/>
          <p:cNvSpPr>
            <a:spLocks noGrp="1"/>
          </p:cNvSpPr>
          <p:nvPr>
            <p:ph type="subTitle" idx="1"/>
          </p:nvPr>
        </p:nvSpPr>
        <p:spPr>
          <a:xfrm>
            <a:off x="1371600" y="3651870"/>
            <a:ext cx="6400800" cy="1314450"/>
          </a:xfrm>
        </p:spPr>
        <p:txBody>
          <a:bodyPr>
            <a:normAutofit/>
          </a:bodyPr>
          <a:lstStyle/>
          <a:p>
            <a:r>
              <a:rPr lang="en-US" altLang="zh-TW" sz="2000" dirty="0"/>
              <a:t>Chinese </a:t>
            </a:r>
            <a:r>
              <a:rPr lang="en-US" altLang="zh-TW" sz="2000" dirty="0" smtClean="0"/>
              <a:t>Taipei</a:t>
            </a:r>
          </a:p>
          <a:p>
            <a:r>
              <a:rPr lang="en-US" altLang="zh-TW" sz="2000" dirty="0" smtClean="0"/>
              <a:t>November 2019</a:t>
            </a:r>
            <a:endParaRPr lang="zh-TW" altLang="en-US" sz="2000" dirty="0"/>
          </a:p>
        </p:txBody>
      </p:sp>
    </p:spTree>
    <p:extLst>
      <p:ext uri="{BB962C8B-B14F-4D97-AF65-F5344CB8AC3E}">
        <p14:creationId xmlns:p14="http://schemas.microsoft.com/office/powerpoint/2010/main" val="176754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457200" y="51470"/>
            <a:ext cx="8229600" cy="857250"/>
          </a:xfrm>
        </p:spPr>
        <p:txBody>
          <a:bodyPr>
            <a:normAutofit/>
          </a:bodyPr>
          <a:lstStyle/>
          <a:p>
            <a:pPr lvl="0"/>
            <a:r>
              <a:rPr lang="en-US" altLang="zh-TW" sz="2300" dirty="0"/>
              <a:t>Regulatory regimes for on</a:t>
            </a:r>
            <a:r>
              <a:rPr lang="en-SG" altLang="zh-TW" sz="2300" dirty="0"/>
              <a:t>line shopping platform services: Convergence and divergence</a:t>
            </a:r>
            <a:endParaRPr lang="zh-TW" altLang="en-US" sz="2300" dirty="0"/>
          </a:p>
        </p:txBody>
      </p:sp>
      <p:sp>
        <p:nvSpPr>
          <p:cNvPr id="5" name="內容版面配置區 4"/>
          <p:cNvSpPr>
            <a:spLocks noGrp="1"/>
          </p:cNvSpPr>
          <p:nvPr>
            <p:ph idx="1"/>
          </p:nvPr>
        </p:nvSpPr>
        <p:spPr>
          <a:xfrm>
            <a:off x="539552" y="915566"/>
            <a:ext cx="8064896" cy="4392488"/>
          </a:xfrm>
        </p:spPr>
        <p:txBody>
          <a:bodyPr>
            <a:normAutofit fontScale="62500" lnSpcReduction="20000"/>
          </a:bodyPr>
          <a:lstStyle/>
          <a:p>
            <a:pPr lvl="0"/>
            <a:r>
              <a:rPr lang="en-US" altLang="zh-TW" b="1" dirty="0">
                <a:solidFill>
                  <a:srgbClr val="3333FF"/>
                </a:solidFill>
              </a:rPr>
              <a:t>Cross-border, local presence and prior authorization </a:t>
            </a:r>
            <a:endParaRPr lang="zh-TW" altLang="zh-TW" dirty="0">
              <a:solidFill>
                <a:srgbClr val="3333FF"/>
              </a:solidFill>
            </a:endParaRPr>
          </a:p>
          <a:p>
            <a:pPr lvl="1">
              <a:lnSpc>
                <a:spcPts val="1800"/>
              </a:lnSpc>
            </a:pPr>
            <a:r>
              <a:rPr lang="en-US" altLang="zh-TW" sz="2400" dirty="0"/>
              <a:t>Most APEC </a:t>
            </a:r>
            <a:r>
              <a:rPr lang="en-US" altLang="zh-TW" sz="2400" dirty="0" smtClean="0"/>
              <a:t>Economies </a:t>
            </a:r>
            <a:r>
              <a:rPr lang="en-US" altLang="zh-TW" sz="2400" dirty="0"/>
              <a:t>surveyed </a:t>
            </a:r>
            <a:r>
              <a:rPr lang="en-US" altLang="zh-TW" sz="2400" dirty="0" smtClean="0"/>
              <a:t>(14/19</a:t>
            </a:r>
            <a:r>
              <a:rPr lang="en-US" altLang="zh-TW" sz="2400" dirty="0"/>
              <a:t>; </a:t>
            </a:r>
            <a:r>
              <a:rPr lang="en-US" altLang="zh-TW" sz="2400" dirty="0" smtClean="0"/>
              <a:t>74%) allow </a:t>
            </a:r>
            <a:r>
              <a:rPr lang="en-US" altLang="zh-TW" sz="2400" dirty="0"/>
              <a:t>services to be provided in the form of cross-border supply (i.e., without having a local presence): </a:t>
            </a:r>
            <a:r>
              <a:rPr lang="en-US" altLang="zh-TW" sz="2400" dirty="0" smtClean="0"/>
              <a:t>7 Economies require </a:t>
            </a:r>
            <a:r>
              <a:rPr lang="en-US" altLang="zh-TW" sz="2400" dirty="0"/>
              <a:t>prior authorization.</a:t>
            </a:r>
          </a:p>
          <a:p>
            <a:pPr lvl="1">
              <a:lnSpc>
                <a:spcPts val="1800"/>
              </a:lnSpc>
            </a:pPr>
            <a:r>
              <a:rPr lang="en-US" altLang="zh-TW" sz="2400" dirty="0"/>
              <a:t>All Economies that </a:t>
            </a:r>
            <a:r>
              <a:rPr lang="en-US" altLang="zh-TW" sz="2400" dirty="0" smtClean="0"/>
              <a:t>require </a:t>
            </a:r>
            <a:r>
              <a:rPr lang="en-US" altLang="zh-TW" sz="2400" dirty="0"/>
              <a:t>local presence also require authorization.</a:t>
            </a:r>
          </a:p>
          <a:p>
            <a:pPr>
              <a:spcBef>
                <a:spcPts val="1280"/>
              </a:spcBef>
              <a:spcAft>
                <a:spcPts val="300"/>
              </a:spcAft>
            </a:pPr>
            <a:r>
              <a:rPr lang="en-US" altLang="zh-TW" b="1" dirty="0">
                <a:solidFill>
                  <a:srgbClr val="3333FF"/>
                </a:solidFill>
              </a:rPr>
              <a:t>Business and/or tax registration as pre-condition: </a:t>
            </a:r>
          </a:p>
          <a:p>
            <a:pPr lvl="1">
              <a:lnSpc>
                <a:spcPts val="1800"/>
              </a:lnSpc>
            </a:pPr>
            <a:r>
              <a:rPr lang="en-US" altLang="zh-TW" sz="2400" dirty="0" smtClean="0"/>
              <a:t>7 </a:t>
            </a:r>
            <a:r>
              <a:rPr lang="en-US" altLang="zh-TW" sz="2400" dirty="0"/>
              <a:t>Economies </a:t>
            </a:r>
            <a:r>
              <a:rPr lang="en-US" altLang="zh-TW" sz="2400" dirty="0" smtClean="0"/>
              <a:t>surveyed require </a:t>
            </a:r>
            <a:r>
              <a:rPr lang="en-US" altLang="zh-TW" sz="2400" dirty="0"/>
              <a:t>some types of business and/or tax registration to provide service, yet not necessary as pre-condition.    </a:t>
            </a:r>
          </a:p>
          <a:p>
            <a:pPr>
              <a:spcBef>
                <a:spcPts val="1280"/>
              </a:spcBef>
            </a:pPr>
            <a:r>
              <a:rPr lang="en-US" altLang="zh-TW" b="1" dirty="0">
                <a:solidFill>
                  <a:srgbClr val="3333FF"/>
                </a:solidFill>
              </a:rPr>
              <a:t>Hiring and/recognition of qualified professionals is rare: </a:t>
            </a:r>
            <a:endParaRPr lang="en-US" altLang="zh-TW" b="1" dirty="0" smtClean="0">
              <a:solidFill>
                <a:srgbClr val="3333FF"/>
              </a:solidFill>
            </a:endParaRPr>
          </a:p>
          <a:p>
            <a:pPr lvl="1">
              <a:spcBef>
                <a:spcPts val="1280"/>
              </a:spcBef>
            </a:pPr>
            <a:r>
              <a:rPr lang="en-US" altLang="zh-TW" sz="2600" dirty="0" smtClean="0"/>
              <a:t>Only </a:t>
            </a:r>
            <a:r>
              <a:rPr lang="en-US" altLang="zh-TW" sz="2600" dirty="0"/>
              <a:t>1 </a:t>
            </a:r>
            <a:r>
              <a:rPr lang="en-US" altLang="zh-TW" sz="2600" dirty="0" smtClean="0"/>
              <a:t>Economy </a:t>
            </a:r>
            <a:r>
              <a:rPr lang="en-US" altLang="zh-TW" sz="2600" dirty="0"/>
              <a:t>reported such requirement. </a:t>
            </a:r>
          </a:p>
          <a:p>
            <a:pPr>
              <a:spcBef>
                <a:spcPts val="1280"/>
              </a:spcBef>
              <a:spcAft>
                <a:spcPts val="300"/>
              </a:spcAft>
            </a:pPr>
            <a:r>
              <a:rPr lang="en-US" altLang="zh-TW" b="1" dirty="0">
                <a:solidFill>
                  <a:srgbClr val="3333FF"/>
                </a:solidFill>
              </a:rPr>
              <a:t>Usage of same business names OK</a:t>
            </a:r>
          </a:p>
          <a:p>
            <a:pPr lvl="1">
              <a:lnSpc>
                <a:spcPct val="120000"/>
              </a:lnSpc>
              <a:spcBef>
                <a:spcPts val="0"/>
              </a:spcBef>
            </a:pPr>
            <a:r>
              <a:rPr lang="en-US" altLang="zh-TW" sz="2400" dirty="0"/>
              <a:t>All Economies, subject to registration and/or IPR regulations, allow the use of business names ordinarily </a:t>
            </a:r>
            <a:r>
              <a:rPr lang="en-US" altLang="zh-TW" sz="2400" dirty="0" smtClean="0"/>
              <a:t>used in the jurisdiction of </a:t>
            </a:r>
            <a:r>
              <a:rPr lang="en-US" altLang="zh-TW" sz="2400" dirty="0"/>
              <a:t>other APEC </a:t>
            </a:r>
            <a:r>
              <a:rPr lang="en-US" altLang="zh-TW" sz="2400" dirty="0" smtClean="0"/>
              <a:t>Economies </a:t>
            </a:r>
            <a:r>
              <a:rPr lang="en-US" altLang="zh-TW" sz="2400" dirty="0"/>
              <a:t>(3 Economies didn’t offer info)</a:t>
            </a:r>
          </a:p>
          <a:p>
            <a:pPr lvl="1">
              <a:lnSpc>
                <a:spcPts val="1800"/>
              </a:lnSpc>
            </a:pPr>
            <a:endParaRPr lang="zh-TW" altLang="zh-TW" dirty="0"/>
          </a:p>
        </p:txBody>
      </p:sp>
      <p:sp>
        <p:nvSpPr>
          <p:cNvPr id="2" name="投影片編號版面配置區 1"/>
          <p:cNvSpPr>
            <a:spLocks noGrp="1"/>
          </p:cNvSpPr>
          <p:nvPr>
            <p:ph type="sldNum" sz="quarter" idx="12"/>
          </p:nvPr>
        </p:nvSpPr>
        <p:spPr/>
        <p:txBody>
          <a:bodyPr/>
          <a:lstStyle/>
          <a:p>
            <a:fld id="{A4EBA0D3-F697-408A-83FB-8FDDC1F36638}" type="slidenum">
              <a:rPr lang="zh-TW" altLang="en-US" smtClean="0"/>
              <a:t>10</a:t>
            </a:fld>
            <a:endParaRPr lang="zh-TW" altLang="en-US"/>
          </a:p>
        </p:txBody>
      </p:sp>
    </p:spTree>
    <p:extLst>
      <p:ext uri="{BB962C8B-B14F-4D97-AF65-F5344CB8AC3E}">
        <p14:creationId xmlns:p14="http://schemas.microsoft.com/office/powerpoint/2010/main" val="10033544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00100" y="124215"/>
            <a:ext cx="7886700" cy="994172"/>
          </a:xfrm>
        </p:spPr>
        <p:txBody>
          <a:bodyPr>
            <a:normAutofit/>
          </a:bodyPr>
          <a:lstStyle/>
          <a:p>
            <a:pPr algn="ctr"/>
            <a:r>
              <a:rPr lang="en-US" altLang="zh-TW" sz="3000" dirty="0"/>
              <a:t>Consistency with the APEC DR Disciplines</a:t>
            </a:r>
            <a:endParaRPr lang="zh-TW" altLang="en-US" sz="3000" dirty="0"/>
          </a:p>
        </p:txBody>
      </p:sp>
      <p:sp>
        <p:nvSpPr>
          <p:cNvPr id="3" name="內容版面配置區 2"/>
          <p:cNvSpPr>
            <a:spLocks noGrp="1"/>
          </p:cNvSpPr>
          <p:nvPr>
            <p:ph idx="1"/>
          </p:nvPr>
        </p:nvSpPr>
        <p:spPr>
          <a:xfrm>
            <a:off x="457200" y="1076672"/>
            <a:ext cx="8229600" cy="4015358"/>
          </a:xfrm>
        </p:spPr>
        <p:txBody>
          <a:bodyPr>
            <a:normAutofit/>
          </a:bodyPr>
          <a:lstStyle/>
          <a:p>
            <a:pPr>
              <a:spcAft>
                <a:spcPts val="450"/>
              </a:spcAft>
            </a:pPr>
            <a:r>
              <a:rPr lang="en-US" altLang="zh-TW" sz="1800" b="1" dirty="0">
                <a:solidFill>
                  <a:srgbClr val="3333FF"/>
                </a:solidFill>
              </a:rPr>
              <a:t>Info Publicly available: </a:t>
            </a:r>
            <a:r>
              <a:rPr lang="en-US" altLang="zh-TW" sz="1800" dirty="0"/>
              <a:t>all </a:t>
            </a:r>
            <a:r>
              <a:rPr lang="en-US" altLang="zh-TW" sz="1800" dirty="0" smtClean="0">
                <a:solidFill>
                  <a:srgbClr val="FF0000"/>
                </a:solidFill>
              </a:rPr>
              <a:t>6</a:t>
            </a:r>
            <a:r>
              <a:rPr lang="en-US" altLang="zh-TW" sz="1800" dirty="0" smtClean="0"/>
              <a:t> </a:t>
            </a:r>
            <a:r>
              <a:rPr lang="en-US" altLang="zh-TW" sz="1800" dirty="0"/>
              <a:t>Economies.</a:t>
            </a:r>
          </a:p>
          <a:p>
            <a:pPr>
              <a:spcAft>
                <a:spcPts val="450"/>
              </a:spcAft>
            </a:pPr>
            <a:r>
              <a:rPr lang="en-US" altLang="zh-TW" sz="1800" b="1" dirty="0">
                <a:solidFill>
                  <a:srgbClr val="3333FF"/>
                </a:solidFill>
              </a:rPr>
              <a:t>Acceptance of authenticated copies, tracking mechanism, reasons of denial offered, allowing re-submission and fees info</a:t>
            </a:r>
            <a:r>
              <a:rPr lang="en-US" altLang="zh-TW" sz="1800" dirty="0"/>
              <a:t>: All  </a:t>
            </a:r>
            <a:r>
              <a:rPr lang="en-US" altLang="zh-TW" sz="1800" dirty="0" smtClean="0">
                <a:solidFill>
                  <a:srgbClr val="FF0000"/>
                </a:solidFill>
              </a:rPr>
              <a:t>6</a:t>
            </a:r>
            <a:r>
              <a:rPr lang="en-US" altLang="zh-TW" sz="1800" dirty="0" smtClean="0"/>
              <a:t> </a:t>
            </a:r>
            <a:r>
              <a:rPr lang="en-US" altLang="zh-TW" sz="1800" dirty="0"/>
              <a:t>Economies. </a:t>
            </a:r>
          </a:p>
          <a:p>
            <a:pPr>
              <a:spcAft>
                <a:spcPts val="450"/>
              </a:spcAft>
            </a:pPr>
            <a:r>
              <a:rPr lang="en-US" altLang="zh-TW" sz="1800" b="1" dirty="0">
                <a:solidFill>
                  <a:srgbClr val="3333FF"/>
                </a:solidFill>
              </a:rPr>
              <a:t>Prompt notification</a:t>
            </a:r>
            <a:r>
              <a:rPr lang="en-US" altLang="zh-TW" sz="1800" dirty="0"/>
              <a:t>: </a:t>
            </a:r>
            <a:r>
              <a:rPr lang="en-US" altLang="zh-TW" sz="1800" dirty="0" smtClean="0">
                <a:solidFill>
                  <a:srgbClr val="FF0000"/>
                </a:solidFill>
              </a:rPr>
              <a:t>5</a:t>
            </a:r>
            <a:r>
              <a:rPr lang="en-US" altLang="zh-TW" sz="1800" dirty="0" smtClean="0"/>
              <a:t> </a:t>
            </a:r>
            <a:r>
              <a:rPr lang="en-US" altLang="zh-TW" sz="1800" dirty="0"/>
              <a:t>out of </a:t>
            </a:r>
            <a:r>
              <a:rPr lang="en-US" altLang="zh-TW" sz="1800" dirty="0" smtClean="0">
                <a:solidFill>
                  <a:srgbClr val="FF0000"/>
                </a:solidFill>
              </a:rPr>
              <a:t>6</a:t>
            </a:r>
            <a:endParaRPr lang="en-US" altLang="zh-TW" sz="1800" dirty="0">
              <a:solidFill>
                <a:srgbClr val="FF0000"/>
              </a:solidFill>
            </a:endParaRPr>
          </a:p>
          <a:p>
            <a:pPr>
              <a:spcAft>
                <a:spcPts val="450"/>
              </a:spcAft>
            </a:pPr>
            <a:r>
              <a:rPr lang="en-US" altLang="zh-TW" sz="1800" b="1" dirty="0">
                <a:solidFill>
                  <a:srgbClr val="3333FF"/>
                </a:solidFill>
              </a:rPr>
              <a:t>Single window</a:t>
            </a:r>
            <a:r>
              <a:rPr lang="en-US" altLang="zh-TW" sz="1800" dirty="0"/>
              <a:t>: </a:t>
            </a:r>
            <a:r>
              <a:rPr lang="en-US" altLang="zh-TW" sz="1800" dirty="0">
                <a:solidFill>
                  <a:srgbClr val="FF0000"/>
                </a:solidFill>
              </a:rPr>
              <a:t>3</a:t>
            </a:r>
            <a:r>
              <a:rPr lang="en-US" altLang="zh-TW" sz="1800" dirty="0" smtClean="0"/>
              <a:t> </a:t>
            </a:r>
            <a:r>
              <a:rPr lang="en-US" altLang="zh-TW" sz="1800" dirty="0"/>
              <a:t>out of </a:t>
            </a:r>
            <a:r>
              <a:rPr lang="en-US" altLang="zh-TW" sz="1800" dirty="0" smtClean="0">
                <a:solidFill>
                  <a:srgbClr val="FF0000"/>
                </a:solidFill>
              </a:rPr>
              <a:t>6</a:t>
            </a:r>
            <a:endParaRPr lang="en-US" altLang="zh-TW" sz="1800" dirty="0">
              <a:solidFill>
                <a:srgbClr val="FF0000"/>
              </a:solidFill>
            </a:endParaRPr>
          </a:p>
          <a:p>
            <a:pPr>
              <a:spcAft>
                <a:spcPts val="450"/>
              </a:spcAft>
            </a:pPr>
            <a:r>
              <a:rPr lang="en-US" altLang="zh-TW" sz="1800" b="1" dirty="0">
                <a:solidFill>
                  <a:srgbClr val="3333FF"/>
                </a:solidFill>
              </a:rPr>
              <a:t>Processing timeframe available</a:t>
            </a:r>
            <a:r>
              <a:rPr lang="en-US" altLang="zh-TW" sz="1800" dirty="0"/>
              <a:t>: </a:t>
            </a:r>
            <a:r>
              <a:rPr lang="en-US" altLang="zh-TW" sz="1800" dirty="0" smtClean="0">
                <a:solidFill>
                  <a:srgbClr val="FF0000"/>
                </a:solidFill>
              </a:rPr>
              <a:t>4</a:t>
            </a:r>
            <a:r>
              <a:rPr lang="en-US" altLang="zh-TW" sz="1800" dirty="0" smtClean="0"/>
              <a:t> </a:t>
            </a:r>
            <a:r>
              <a:rPr lang="en-US" altLang="zh-TW" sz="1800" dirty="0"/>
              <a:t>out of </a:t>
            </a:r>
            <a:r>
              <a:rPr lang="en-US" altLang="zh-TW" sz="1800" dirty="0" smtClean="0">
                <a:solidFill>
                  <a:srgbClr val="FF0000"/>
                </a:solidFill>
              </a:rPr>
              <a:t>6</a:t>
            </a:r>
            <a:endParaRPr lang="en-US" altLang="zh-TW" sz="1800" dirty="0">
              <a:solidFill>
                <a:srgbClr val="FF0000"/>
              </a:solidFill>
            </a:endParaRPr>
          </a:p>
          <a:p>
            <a:pPr>
              <a:spcAft>
                <a:spcPts val="450"/>
              </a:spcAft>
            </a:pPr>
            <a:r>
              <a:rPr lang="en-US" altLang="zh-TW" sz="1800" b="1" dirty="0">
                <a:solidFill>
                  <a:srgbClr val="3333FF"/>
                </a:solidFill>
              </a:rPr>
              <a:t>Opportunity for public comment: </a:t>
            </a:r>
            <a:r>
              <a:rPr lang="en-US" altLang="zh-TW" sz="1800" dirty="0" smtClean="0">
                <a:solidFill>
                  <a:srgbClr val="FF0000"/>
                </a:solidFill>
              </a:rPr>
              <a:t>15</a:t>
            </a:r>
            <a:r>
              <a:rPr lang="en-US" altLang="zh-TW" sz="1800" dirty="0" smtClean="0"/>
              <a:t> </a:t>
            </a:r>
            <a:r>
              <a:rPr lang="en-US" altLang="zh-TW" sz="1800" dirty="0"/>
              <a:t>out of </a:t>
            </a:r>
            <a:r>
              <a:rPr lang="en-US" altLang="zh-TW" sz="1800" dirty="0" smtClean="0">
                <a:solidFill>
                  <a:srgbClr val="FF0000"/>
                </a:solidFill>
              </a:rPr>
              <a:t>19</a:t>
            </a:r>
            <a:r>
              <a:rPr lang="en-US" altLang="zh-TW" sz="1800" dirty="0" smtClean="0"/>
              <a:t> (3 </a:t>
            </a:r>
            <a:r>
              <a:rPr lang="en-US" altLang="zh-TW" sz="1800" dirty="0"/>
              <a:t>Economies didn’t offer info)</a:t>
            </a:r>
            <a:endParaRPr lang="zh-TW" altLang="en-US" sz="1800" dirty="0"/>
          </a:p>
        </p:txBody>
      </p:sp>
      <p:sp>
        <p:nvSpPr>
          <p:cNvPr id="4" name="投影片編號版面配置區 3"/>
          <p:cNvSpPr>
            <a:spLocks noGrp="1"/>
          </p:cNvSpPr>
          <p:nvPr>
            <p:ph type="sldNum" sz="quarter" idx="12"/>
          </p:nvPr>
        </p:nvSpPr>
        <p:spPr/>
        <p:txBody>
          <a:bodyPr/>
          <a:lstStyle/>
          <a:p>
            <a:fld id="{A4EBA0D3-F697-408A-83FB-8FDDC1F36638}" type="slidenum">
              <a:rPr lang="zh-TW" altLang="en-US" smtClean="0"/>
              <a:t>11</a:t>
            </a:fld>
            <a:endParaRPr lang="zh-TW" altLang="en-US"/>
          </a:p>
        </p:txBody>
      </p:sp>
    </p:spTree>
    <p:extLst>
      <p:ext uri="{BB962C8B-B14F-4D97-AF65-F5344CB8AC3E}">
        <p14:creationId xmlns:p14="http://schemas.microsoft.com/office/powerpoint/2010/main" val="6449462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F812DFB6-CB16-A940-B2D7-0C1E121543AE}"/>
              </a:ext>
            </a:extLst>
          </p:cNvPr>
          <p:cNvSpPr>
            <a:spLocks noGrp="1"/>
          </p:cNvSpPr>
          <p:nvPr>
            <p:ph type="title"/>
          </p:nvPr>
        </p:nvSpPr>
        <p:spPr/>
        <p:txBody>
          <a:bodyPr>
            <a:normAutofit/>
          </a:bodyPr>
          <a:lstStyle/>
          <a:p>
            <a:r>
              <a:rPr kumimoji="1" lang="en-US" altLang="zh-TW" sz="3600" dirty="0"/>
              <a:t>Implications</a:t>
            </a:r>
            <a:endParaRPr kumimoji="1" lang="zh-TW" altLang="en-US" sz="3600" dirty="0"/>
          </a:p>
        </p:txBody>
      </p:sp>
      <p:sp>
        <p:nvSpPr>
          <p:cNvPr id="3" name="內容版面配置區 2">
            <a:extLst>
              <a:ext uri="{FF2B5EF4-FFF2-40B4-BE49-F238E27FC236}">
                <a16:creationId xmlns="" xmlns:a16="http://schemas.microsoft.com/office/drawing/2014/main" id="{BEECE664-3EC1-9D4C-B9D8-EEF89143ECC9}"/>
              </a:ext>
            </a:extLst>
          </p:cNvPr>
          <p:cNvSpPr>
            <a:spLocks noGrp="1"/>
          </p:cNvSpPr>
          <p:nvPr>
            <p:ph idx="1"/>
          </p:nvPr>
        </p:nvSpPr>
        <p:spPr/>
        <p:txBody>
          <a:bodyPr>
            <a:normAutofit/>
          </a:bodyPr>
          <a:lstStyle/>
          <a:p>
            <a:pPr>
              <a:spcBef>
                <a:spcPts val="1032"/>
              </a:spcBef>
              <a:spcAft>
                <a:spcPts val="600"/>
              </a:spcAft>
            </a:pPr>
            <a:r>
              <a:rPr lang="en-SG" altLang="zh-TW" sz="1800" dirty="0"/>
              <a:t>The Non-Binding DR Principle offers a good benchmark to understand the convergence and divergence in e-commerce related regulatory regimes across APEC, as well as providing the base for information and experience-sharing</a:t>
            </a:r>
          </a:p>
          <a:p>
            <a:pPr>
              <a:spcBef>
                <a:spcPts val="1032"/>
              </a:spcBef>
              <a:spcAft>
                <a:spcPts val="600"/>
              </a:spcAft>
            </a:pPr>
            <a:r>
              <a:rPr lang="en-SG" altLang="zh-TW" sz="1800" dirty="0" smtClean="0"/>
              <a:t>According to </a:t>
            </a:r>
            <a:r>
              <a:rPr lang="en-SG" altLang="zh-TW" sz="1800" dirty="0"/>
              <a:t>the </a:t>
            </a:r>
            <a:r>
              <a:rPr lang="en-SG" altLang="zh-TW" sz="1800" dirty="0" smtClean="0"/>
              <a:t>responses collected, most </a:t>
            </a:r>
            <a:r>
              <a:rPr lang="en-SG" altLang="zh-TW" sz="1800" dirty="0"/>
              <a:t>APEC Economies' practices are consistent with the DR </a:t>
            </a:r>
            <a:r>
              <a:rPr lang="en-SG" altLang="zh-TW" sz="1800" dirty="0" smtClean="0"/>
              <a:t>Disciplines. </a:t>
            </a:r>
            <a:endParaRPr lang="en-SG" altLang="zh-TW" sz="1800" dirty="0"/>
          </a:p>
          <a:p>
            <a:pPr>
              <a:spcBef>
                <a:spcPts val="1032"/>
              </a:spcBef>
              <a:spcAft>
                <a:spcPts val="600"/>
              </a:spcAft>
            </a:pPr>
            <a:r>
              <a:rPr lang="en-SG" altLang="zh-TW" sz="1800" dirty="0"/>
              <a:t>It can be applied to other sectors that are of interest to APEC Economies.  </a:t>
            </a:r>
            <a:endParaRPr kumimoji="1" lang="zh-TW" altLang="en-US" sz="1800" dirty="0"/>
          </a:p>
        </p:txBody>
      </p:sp>
      <p:sp>
        <p:nvSpPr>
          <p:cNvPr id="4" name="投影片編號版面配置區 3"/>
          <p:cNvSpPr>
            <a:spLocks noGrp="1"/>
          </p:cNvSpPr>
          <p:nvPr>
            <p:ph type="sldNum" sz="quarter" idx="12"/>
          </p:nvPr>
        </p:nvSpPr>
        <p:spPr/>
        <p:txBody>
          <a:bodyPr/>
          <a:lstStyle/>
          <a:p>
            <a:fld id="{A4EBA0D3-F697-408A-83FB-8FDDC1F36638}" type="slidenum">
              <a:rPr lang="zh-TW" altLang="en-US" smtClean="0"/>
              <a:t>12</a:t>
            </a:fld>
            <a:endParaRPr lang="zh-TW" altLang="en-US"/>
          </a:p>
        </p:txBody>
      </p:sp>
    </p:spTree>
    <p:extLst>
      <p:ext uri="{BB962C8B-B14F-4D97-AF65-F5344CB8AC3E}">
        <p14:creationId xmlns:p14="http://schemas.microsoft.com/office/powerpoint/2010/main" val="3816876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標題 4">
            <a:extLst>
              <a:ext uri="{FF2B5EF4-FFF2-40B4-BE49-F238E27FC236}">
                <a16:creationId xmlns="" xmlns:a16="http://schemas.microsoft.com/office/drawing/2014/main" id="{3C38A449-14BB-6B4C-9E43-B55A88080973}"/>
              </a:ext>
            </a:extLst>
          </p:cNvPr>
          <p:cNvSpPr>
            <a:spLocks noGrp="1"/>
          </p:cNvSpPr>
          <p:nvPr>
            <p:ph type="subTitle" idx="1"/>
          </p:nvPr>
        </p:nvSpPr>
        <p:spPr>
          <a:xfrm>
            <a:off x="1371600" y="2914650"/>
            <a:ext cx="6400800" cy="1313284"/>
          </a:xfrm>
        </p:spPr>
        <p:txBody>
          <a:bodyPr/>
          <a:lstStyle/>
          <a:p>
            <a:r>
              <a:rPr kumimoji="1" lang="en-US" altLang="zh-TW" dirty="0"/>
              <a:t>Annex</a:t>
            </a:r>
          </a:p>
          <a:p>
            <a:r>
              <a:rPr kumimoji="1" lang="en-US" altLang="zh-TW" dirty="0"/>
              <a:t>Answers for Question 1.3-1.14</a:t>
            </a:r>
            <a:endParaRPr kumimoji="1" lang="zh-TW" altLang="en-US" dirty="0"/>
          </a:p>
        </p:txBody>
      </p:sp>
      <p:sp>
        <p:nvSpPr>
          <p:cNvPr id="2" name="矩形 1"/>
          <p:cNvSpPr/>
          <p:nvPr/>
        </p:nvSpPr>
        <p:spPr>
          <a:xfrm>
            <a:off x="971600" y="4227934"/>
            <a:ext cx="7416824" cy="646331"/>
          </a:xfrm>
          <a:prstGeom prst="rect">
            <a:avLst/>
          </a:prstGeom>
        </p:spPr>
        <p:txBody>
          <a:bodyPr wrap="square">
            <a:spAutoFit/>
          </a:bodyPr>
          <a:lstStyle/>
          <a:p>
            <a:r>
              <a:rPr lang="en-US" altLang="zh-TW" dirty="0" smtClean="0">
                <a:solidFill>
                  <a:srgbClr val="4F81BD"/>
                </a:solidFill>
              </a:rPr>
              <a:t>*Note</a:t>
            </a:r>
            <a:r>
              <a:rPr lang="en-US" altLang="zh-TW" dirty="0">
                <a:solidFill>
                  <a:srgbClr val="4F81BD"/>
                </a:solidFill>
              </a:rPr>
              <a:t>: Question 1.3 through 1.14 are answered only by the </a:t>
            </a:r>
            <a:r>
              <a:rPr lang="en-US" altLang="zh-TW" dirty="0" smtClean="0">
                <a:solidFill>
                  <a:srgbClr val="FF0000"/>
                </a:solidFill>
              </a:rPr>
              <a:t>Seven</a:t>
            </a:r>
            <a:r>
              <a:rPr lang="en-US" altLang="zh-TW" dirty="0" smtClean="0">
                <a:solidFill>
                  <a:srgbClr val="4F81BD"/>
                </a:solidFill>
              </a:rPr>
              <a:t> </a:t>
            </a:r>
            <a:r>
              <a:rPr lang="en-US" altLang="zh-TW" dirty="0">
                <a:solidFill>
                  <a:srgbClr val="4F81BD"/>
                </a:solidFill>
              </a:rPr>
              <a:t>Economies who answered YES on Question </a:t>
            </a:r>
            <a:r>
              <a:rPr lang="en-US" altLang="zh-TW" dirty="0" smtClean="0">
                <a:solidFill>
                  <a:srgbClr val="4F81BD"/>
                </a:solidFill>
              </a:rPr>
              <a:t>1.2. </a:t>
            </a:r>
            <a:endParaRPr lang="zh-TW" altLang="en-US" dirty="0">
              <a:solidFill>
                <a:srgbClr val="4F81BD"/>
              </a:solidFill>
            </a:endParaRPr>
          </a:p>
        </p:txBody>
      </p:sp>
    </p:spTree>
    <p:extLst>
      <p:ext uri="{BB962C8B-B14F-4D97-AF65-F5344CB8AC3E}">
        <p14:creationId xmlns:p14="http://schemas.microsoft.com/office/powerpoint/2010/main" val="1894532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555526"/>
            <a:ext cx="4114800" cy="1008112"/>
          </a:xfrm>
        </p:spPr>
        <p:txBody>
          <a:bodyPr>
            <a:noAutofit/>
          </a:bodyPr>
          <a:lstStyle/>
          <a:p>
            <a:pPr algn="l"/>
            <a:r>
              <a:rPr lang="en-US" altLang="zh-TW" sz="1800" b="1" dirty="0">
                <a:solidFill>
                  <a:srgbClr val="3333FF"/>
                </a:solidFill>
              </a:rPr>
              <a:t>Question 1.3 Public availability</a:t>
            </a:r>
            <a:br>
              <a:rPr lang="en-US" altLang="zh-TW" sz="1800" b="1" dirty="0">
                <a:solidFill>
                  <a:srgbClr val="3333FF"/>
                </a:solidFill>
              </a:rPr>
            </a:br>
            <a:r>
              <a:rPr lang="en-US" altLang="zh-TW" sz="1400" dirty="0"/>
              <a:t>Are the laws, regulations, procedures, and contact information of the competent authority relating to applications for online shopping platform operation licenses publicly available?</a:t>
            </a:r>
            <a:endParaRPr lang="zh-TW" altLang="en-US" sz="1400" dirty="0"/>
          </a:p>
        </p:txBody>
      </p:sp>
      <p:sp>
        <p:nvSpPr>
          <p:cNvPr id="5" name="標題 1"/>
          <p:cNvSpPr txBox="1">
            <a:spLocks/>
          </p:cNvSpPr>
          <p:nvPr/>
        </p:nvSpPr>
        <p:spPr>
          <a:xfrm>
            <a:off x="4716016" y="483518"/>
            <a:ext cx="4114800" cy="8572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TW" sz="1800" b="1" dirty="0">
                <a:solidFill>
                  <a:srgbClr val="3333FF"/>
                </a:solidFill>
              </a:rPr>
              <a:t>Question 1.4 Single window	</a:t>
            </a:r>
          </a:p>
          <a:p>
            <a:pPr algn="l"/>
            <a:r>
              <a:rPr lang="en-US" altLang="zh-TW" sz="1400" dirty="0"/>
              <a:t>Does the applicant need to contact or engage with more than one competent authority to complete the application process?</a:t>
            </a:r>
            <a:endParaRPr lang="zh-TW" altLang="en-US" sz="1400" dirty="0"/>
          </a:p>
        </p:txBody>
      </p:sp>
      <p:sp>
        <p:nvSpPr>
          <p:cNvPr id="4" name="投影片編號版面配置區 3"/>
          <p:cNvSpPr>
            <a:spLocks noGrp="1"/>
          </p:cNvSpPr>
          <p:nvPr>
            <p:ph type="sldNum" sz="quarter" idx="12"/>
          </p:nvPr>
        </p:nvSpPr>
        <p:spPr/>
        <p:txBody>
          <a:bodyPr/>
          <a:lstStyle/>
          <a:p>
            <a:fld id="{A4EBA0D3-F697-408A-83FB-8FDDC1F36638}" type="slidenum">
              <a:rPr lang="zh-TW" altLang="en-US" smtClean="0"/>
              <a:t>14</a:t>
            </a:fld>
            <a:endParaRPr lang="zh-TW" altLang="en-US"/>
          </a:p>
        </p:txBody>
      </p:sp>
      <p:graphicFrame>
        <p:nvGraphicFramePr>
          <p:cNvPr id="8" name="圖表 7"/>
          <p:cNvGraphicFramePr>
            <a:graphicFrameLocks/>
          </p:cNvGraphicFramePr>
          <p:nvPr>
            <p:extLst>
              <p:ext uri="{D42A27DB-BD31-4B8C-83A1-F6EECF244321}">
                <p14:modId xmlns:p14="http://schemas.microsoft.com/office/powerpoint/2010/main" val="2328956831"/>
              </p:ext>
            </p:extLst>
          </p:nvPr>
        </p:nvGraphicFramePr>
        <p:xfrm>
          <a:off x="683568" y="1851670"/>
          <a:ext cx="3384376" cy="25202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圖表 9"/>
          <p:cNvGraphicFramePr>
            <a:graphicFrameLocks/>
          </p:cNvGraphicFramePr>
          <p:nvPr>
            <p:extLst>
              <p:ext uri="{D42A27DB-BD31-4B8C-83A1-F6EECF244321}">
                <p14:modId xmlns:p14="http://schemas.microsoft.com/office/powerpoint/2010/main" val="3911824879"/>
              </p:ext>
            </p:extLst>
          </p:nvPr>
        </p:nvGraphicFramePr>
        <p:xfrm>
          <a:off x="4897016" y="1851670"/>
          <a:ext cx="3312368" cy="25202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9134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32606"/>
            <a:ext cx="4114800" cy="1224136"/>
          </a:xfrm>
        </p:spPr>
        <p:txBody>
          <a:bodyPr>
            <a:noAutofit/>
          </a:bodyPr>
          <a:lstStyle/>
          <a:p>
            <a:pPr algn="l"/>
            <a:r>
              <a:rPr lang="en-US" altLang="zh-TW" sz="1800" b="1" dirty="0">
                <a:solidFill>
                  <a:srgbClr val="3333FF"/>
                </a:solidFill>
              </a:rPr>
              <a:t>Question 1.5 Time-period limitation</a:t>
            </a:r>
            <a:br>
              <a:rPr lang="en-US" altLang="zh-TW" sz="1800" b="1" dirty="0">
                <a:solidFill>
                  <a:srgbClr val="3333FF"/>
                </a:solidFill>
              </a:rPr>
            </a:br>
            <a:r>
              <a:rPr lang="en-US" altLang="zh-TW" sz="1400" dirty="0"/>
              <a:t>Is the applicant required to submit the application within a certain time-period?</a:t>
            </a:r>
            <a:endParaRPr lang="zh-TW" altLang="en-US" sz="1400" dirty="0"/>
          </a:p>
        </p:txBody>
      </p:sp>
      <p:sp>
        <p:nvSpPr>
          <p:cNvPr id="5" name="標題 1"/>
          <p:cNvSpPr txBox="1">
            <a:spLocks/>
          </p:cNvSpPr>
          <p:nvPr/>
        </p:nvSpPr>
        <p:spPr>
          <a:xfrm>
            <a:off x="4716016" y="476622"/>
            <a:ext cx="4114800" cy="8572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TW" sz="1800" b="1" dirty="0">
                <a:solidFill>
                  <a:srgbClr val="3333FF"/>
                </a:solidFill>
              </a:rPr>
              <a:t>Question 1.6 Electronic format OK </a:t>
            </a:r>
          </a:p>
          <a:p>
            <a:pPr algn="l"/>
            <a:r>
              <a:rPr lang="en-SG" altLang="zh-TW" sz="1400" dirty="0"/>
              <a:t>Can the application be submitted in electronic format?</a:t>
            </a:r>
            <a:endParaRPr lang="zh-TW" altLang="en-US" sz="1400" dirty="0"/>
          </a:p>
        </p:txBody>
      </p:sp>
      <p:sp>
        <p:nvSpPr>
          <p:cNvPr id="4" name="投影片編號版面配置區 3"/>
          <p:cNvSpPr>
            <a:spLocks noGrp="1"/>
          </p:cNvSpPr>
          <p:nvPr>
            <p:ph type="sldNum" sz="quarter" idx="12"/>
          </p:nvPr>
        </p:nvSpPr>
        <p:spPr/>
        <p:txBody>
          <a:bodyPr/>
          <a:lstStyle/>
          <a:p>
            <a:fld id="{A4EBA0D3-F697-408A-83FB-8FDDC1F36638}" type="slidenum">
              <a:rPr lang="zh-TW" altLang="en-US" smtClean="0"/>
              <a:t>15</a:t>
            </a:fld>
            <a:endParaRPr lang="zh-TW" altLang="en-US"/>
          </a:p>
        </p:txBody>
      </p:sp>
      <p:graphicFrame>
        <p:nvGraphicFramePr>
          <p:cNvPr id="7" name="圖表 6"/>
          <p:cNvGraphicFramePr>
            <a:graphicFrameLocks/>
          </p:cNvGraphicFramePr>
          <p:nvPr>
            <p:extLst>
              <p:ext uri="{D42A27DB-BD31-4B8C-83A1-F6EECF244321}">
                <p14:modId xmlns:p14="http://schemas.microsoft.com/office/powerpoint/2010/main" val="1670313277"/>
              </p:ext>
            </p:extLst>
          </p:nvPr>
        </p:nvGraphicFramePr>
        <p:xfrm>
          <a:off x="683568" y="1553579"/>
          <a:ext cx="3514725"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圖表 7"/>
          <p:cNvGraphicFramePr>
            <a:graphicFrameLocks/>
          </p:cNvGraphicFramePr>
          <p:nvPr>
            <p:extLst>
              <p:ext uri="{D42A27DB-BD31-4B8C-83A1-F6EECF244321}">
                <p14:modId xmlns:p14="http://schemas.microsoft.com/office/powerpoint/2010/main" val="4145835825"/>
              </p:ext>
            </p:extLst>
          </p:nvPr>
        </p:nvGraphicFramePr>
        <p:xfrm>
          <a:off x="4795837" y="1546232"/>
          <a:ext cx="3514725"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79737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95486"/>
            <a:ext cx="4114800" cy="1296144"/>
          </a:xfrm>
        </p:spPr>
        <p:txBody>
          <a:bodyPr>
            <a:noAutofit/>
          </a:bodyPr>
          <a:lstStyle/>
          <a:p>
            <a:pPr algn="l"/>
            <a:r>
              <a:rPr lang="en-US" altLang="zh-TW" sz="1800" b="1" dirty="0">
                <a:solidFill>
                  <a:srgbClr val="3333FF"/>
                </a:solidFill>
              </a:rPr>
              <a:t>Question 1.7 </a:t>
            </a:r>
            <a:r>
              <a:rPr lang="en-SG" altLang="zh-TW" sz="1800" b="1" dirty="0">
                <a:solidFill>
                  <a:srgbClr val="3333FF"/>
                </a:solidFill>
              </a:rPr>
              <a:t>Authenticated copy OK</a:t>
            </a:r>
            <a:r>
              <a:rPr lang="en-US" altLang="zh-TW" sz="1800" b="1" dirty="0">
                <a:solidFill>
                  <a:srgbClr val="3333FF"/>
                </a:solidFill>
              </a:rPr>
              <a:t/>
            </a:r>
            <a:br>
              <a:rPr lang="en-US" altLang="zh-TW" sz="1800" b="1" dirty="0">
                <a:solidFill>
                  <a:srgbClr val="3333FF"/>
                </a:solidFill>
              </a:rPr>
            </a:br>
            <a:r>
              <a:rPr lang="en-SG" altLang="zh-TW" sz="1400" dirty="0"/>
              <a:t>Can the applicant submit copies of documents that are authenticated in lieu of the original copy?</a:t>
            </a:r>
            <a:endParaRPr lang="zh-TW" altLang="en-US" sz="1400" dirty="0"/>
          </a:p>
        </p:txBody>
      </p:sp>
      <p:sp>
        <p:nvSpPr>
          <p:cNvPr id="5" name="標題 1"/>
          <p:cNvSpPr txBox="1">
            <a:spLocks/>
          </p:cNvSpPr>
          <p:nvPr/>
        </p:nvSpPr>
        <p:spPr>
          <a:xfrm>
            <a:off x="4716016" y="411510"/>
            <a:ext cx="4176464" cy="8572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TW" sz="1800" b="1" dirty="0">
                <a:solidFill>
                  <a:srgbClr val="3333FF"/>
                </a:solidFill>
              </a:rPr>
              <a:t>Question 1.8 T</a:t>
            </a:r>
            <a:r>
              <a:rPr lang="en-SG" altLang="zh-TW" sz="1800" b="1" dirty="0">
                <a:solidFill>
                  <a:srgbClr val="3333FF"/>
                </a:solidFill>
              </a:rPr>
              <a:t>imeframe publicly available </a:t>
            </a:r>
          </a:p>
          <a:p>
            <a:pPr algn="l"/>
            <a:r>
              <a:rPr lang="en-SG" altLang="zh-TW" sz="1400" dirty="0"/>
              <a:t>Is the timeframe for processing the applications publicly available?</a:t>
            </a:r>
            <a:endParaRPr lang="zh-TW" altLang="en-US" sz="1400" dirty="0"/>
          </a:p>
        </p:txBody>
      </p:sp>
      <p:sp>
        <p:nvSpPr>
          <p:cNvPr id="3" name="投影片編號版面配置區 2"/>
          <p:cNvSpPr>
            <a:spLocks noGrp="1"/>
          </p:cNvSpPr>
          <p:nvPr>
            <p:ph type="sldNum" sz="quarter" idx="12"/>
          </p:nvPr>
        </p:nvSpPr>
        <p:spPr/>
        <p:txBody>
          <a:bodyPr/>
          <a:lstStyle/>
          <a:p>
            <a:fld id="{A4EBA0D3-F697-408A-83FB-8FDDC1F36638}" type="slidenum">
              <a:rPr lang="zh-TW" altLang="en-US" smtClean="0"/>
              <a:t>16</a:t>
            </a:fld>
            <a:endParaRPr lang="zh-TW" altLang="en-US"/>
          </a:p>
        </p:txBody>
      </p:sp>
      <p:graphicFrame>
        <p:nvGraphicFramePr>
          <p:cNvPr id="7" name="圖表 6"/>
          <p:cNvGraphicFramePr>
            <a:graphicFrameLocks/>
          </p:cNvGraphicFramePr>
          <p:nvPr>
            <p:extLst>
              <p:ext uri="{D42A27DB-BD31-4B8C-83A1-F6EECF244321}">
                <p14:modId xmlns:p14="http://schemas.microsoft.com/office/powerpoint/2010/main" val="1941933995"/>
              </p:ext>
            </p:extLst>
          </p:nvPr>
        </p:nvGraphicFramePr>
        <p:xfrm>
          <a:off x="611560" y="1563638"/>
          <a:ext cx="3514725"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圖表 8"/>
          <p:cNvGraphicFramePr>
            <a:graphicFrameLocks/>
          </p:cNvGraphicFramePr>
          <p:nvPr>
            <p:extLst>
              <p:ext uri="{D42A27DB-BD31-4B8C-83A1-F6EECF244321}">
                <p14:modId xmlns:p14="http://schemas.microsoft.com/office/powerpoint/2010/main" val="3136732850"/>
              </p:ext>
            </p:extLst>
          </p:nvPr>
        </p:nvGraphicFramePr>
        <p:xfrm>
          <a:off x="4795837" y="1491630"/>
          <a:ext cx="3514725"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40125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67494"/>
            <a:ext cx="4114800" cy="1296144"/>
          </a:xfrm>
        </p:spPr>
        <p:txBody>
          <a:bodyPr>
            <a:noAutofit/>
          </a:bodyPr>
          <a:lstStyle/>
          <a:p>
            <a:pPr algn="l"/>
            <a:r>
              <a:rPr lang="en-US" altLang="zh-TW" sz="1800" b="1" dirty="0">
                <a:solidFill>
                  <a:srgbClr val="3333FF"/>
                </a:solidFill>
              </a:rPr>
              <a:t>Question 1.9 Tracking of application</a:t>
            </a:r>
            <a:br>
              <a:rPr lang="en-US" altLang="zh-TW" sz="1800" b="1" dirty="0">
                <a:solidFill>
                  <a:srgbClr val="3333FF"/>
                </a:solidFill>
              </a:rPr>
            </a:br>
            <a:r>
              <a:rPr lang="en-SG" altLang="zh-TW" sz="1400" dirty="0"/>
              <a:t>Is there any mechanism available for applicants to keep track of their application status?</a:t>
            </a:r>
            <a:endParaRPr lang="zh-TW" altLang="en-US" sz="1400" dirty="0"/>
          </a:p>
        </p:txBody>
      </p:sp>
      <p:sp>
        <p:nvSpPr>
          <p:cNvPr id="5" name="標題 1"/>
          <p:cNvSpPr txBox="1">
            <a:spLocks/>
          </p:cNvSpPr>
          <p:nvPr/>
        </p:nvSpPr>
        <p:spPr>
          <a:xfrm>
            <a:off x="4716016" y="483518"/>
            <a:ext cx="4114800" cy="8572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TW" sz="1800" b="1" dirty="0">
                <a:solidFill>
                  <a:srgbClr val="3333FF"/>
                </a:solidFill>
              </a:rPr>
              <a:t>Question 1.10 Prompt notification</a:t>
            </a:r>
          </a:p>
          <a:p>
            <a:pPr algn="l"/>
            <a:r>
              <a:rPr lang="en-SG" altLang="zh-TW" sz="1400" dirty="0"/>
              <a:t>Is the applicant notified promptly about the application result?</a:t>
            </a:r>
            <a:endParaRPr lang="zh-TW" altLang="en-US" sz="1400" dirty="0"/>
          </a:p>
        </p:txBody>
      </p:sp>
      <p:sp>
        <p:nvSpPr>
          <p:cNvPr id="3" name="投影片編號版面配置區 2"/>
          <p:cNvSpPr>
            <a:spLocks noGrp="1"/>
          </p:cNvSpPr>
          <p:nvPr>
            <p:ph type="sldNum" sz="quarter" idx="12"/>
          </p:nvPr>
        </p:nvSpPr>
        <p:spPr/>
        <p:txBody>
          <a:bodyPr/>
          <a:lstStyle/>
          <a:p>
            <a:fld id="{A4EBA0D3-F697-408A-83FB-8FDDC1F36638}" type="slidenum">
              <a:rPr lang="zh-TW" altLang="en-US" smtClean="0"/>
              <a:t>17</a:t>
            </a:fld>
            <a:endParaRPr lang="zh-TW" altLang="en-US"/>
          </a:p>
        </p:txBody>
      </p:sp>
      <p:graphicFrame>
        <p:nvGraphicFramePr>
          <p:cNvPr id="7" name="圖表 6"/>
          <p:cNvGraphicFramePr>
            <a:graphicFrameLocks/>
          </p:cNvGraphicFramePr>
          <p:nvPr>
            <p:extLst>
              <p:ext uri="{D42A27DB-BD31-4B8C-83A1-F6EECF244321}">
                <p14:modId xmlns:p14="http://schemas.microsoft.com/office/powerpoint/2010/main" val="537774983"/>
              </p:ext>
            </p:extLst>
          </p:nvPr>
        </p:nvGraphicFramePr>
        <p:xfrm>
          <a:off x="481157" y="1563638"/>
          <a:ext cx="3514725"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圖表 7"/>
          <p:cNvGraphicFramePr>
            <a:graphicFrameLocks/>
          </p:cNvGraphicFramePr>
          <p:nvPr>
            <p:extLst>
              <p:ext uri="{D42A27DB-BD31-4B8C-83A1-F6EECF244321}">
                <p14:modId xmlns:p14="http://schemas.microsoft.com/office/powerpoint/2010/main" val="3123465603"/>
              </p:ext>
            </p:extLst>
          </p:nvPr>
        </p:nvGraphicFramePr>
        <p:xfrm>
          <a:off x="4795837" y="1563638"/>
          <a:ext cx="3514725"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095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195486"/>
            <a:ext cx="4258816" cy="1296144"/>
          </a:xfrm>
        </p:spPr>
        <p:txBody>
          <a:bodyPr>
            <a:noAutofit/>
          </a:bodyPr>
          <a:lstStyle/>
          <a:p>
            <a:pPr algn="l"/>
            <a:r>
              <a:rPr lang="en-US" altLang="zh-TW" sz="1800" b="1" dirty="0">
                <a:solidFill>
                  <a:srgbClr val="3333FF"/>
                </a:solidFill>
              </a:rPr>
              <a:t>Question 1.11 Reasons of Denial provided</a:t>
            </a:r>
            <a:br>
              <a:rPr lang="en-US" altLang="zh-TW" sz="1800" b="1" dirty="0">
                <a:solidFill>
                  <a:srgbClr val="3333FF"/>
                </a:solidFill>
              </a:rPr>
            </a:br>
            <a:r>
              <a:rPr lang="en-SG" altLang="zh-TW" sz="1400" dirty="0"/>
              <a:t>Does the competent authority give reasons or explanations when the application is denied?</a:t>
            </a:r>
            <a:endParaRPr lang="zh-TW" altLang="en-US" sz="1400" dirty="0"/>
          </a:p>
        </p:txBody>
      </p:sp>
      <p:sp>
        <p:nvSpPr>
          <p:cNvPr id="5" name="標題 1"/>
          <p:cNvSpPr txBox="1">
            <a:spLocks/>
          </p:cNvSpPr>
          <p:nvPr/>
        </p:nvSpPr>
        <p:spPr>
          <a:xfrm>
            <a:off x="4777680" y="411510"/>
            <a:ext cx="4114800" cy="10801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TW" sz="1800" b="1" dirty="0">
                <a:solidFill>
                  <a:srgbClr val="3333FF"/>
                </a:solidFill>
              </a:rPr>
              <a:t>Question 1.12 Re-submission allowed</a:t>
            </a:r>
          </a:p>
          <a:p>
            <a:pPr algn="l"/>
            <a:r>
              <a:rPr lang="en-SG" altLang="zh-TW" sz="1400" dirty="0"/>
              <a:t>Is the applicant given any opportunity to resubmit or provide supplementary information if the original application is deemed incomplete?</a:t>
            </a:r>
            <a:endParaRPr lang="zh-TW" altLang="en-US" sz="1400" dirty="0"/>
          </a:p>
        </p:txBody>
      </p:sp>
      <p:sp>
        <p:nvSpPr>
          <p:cNvPr id="3" name="投影片編號版面配置區 2"/>
          <p:cNvSpPr>
            <a:spLocks noGrp="1"/>
          </p:cNvSpPr>
          <p:nvPr>
            <p:ph type="sldNum" sz="quarter" idx="12"/>
          </p:nvPr>
        </p:nvSpPr>
        <p:spPr/>
        <p:txBody>
          <a:bodyPr/>
          <a:lstStyle/>
          <a:p>
            <a:fld id="{A4EBA0D3-F697-408A-83FB-8FDDC1F36638}" type="slidenum">
              <a:rPr lang="zh-TW" altLang="en-US" smtClean="0"/>
              <a:t>18</a:t>
            </a:fld>
            <a:endParaRPr lang="zh-TW" altLang="en-US"/>
          </a:p>
        </p:txBody>
      </p:sp>
      <p:graphicFrame>
        <p:nvGraphicFramePr>
          <p:cNvPr id="8" name="圖表 7"/>
          <p:cNvGraphicFramePr>
            <a:graphicFrameLocks/>
          </p:cNvGraphicFramePr>
          <p:nvPr>
            <p:extLst>
              <p:ext uri="{D42A27DB-BD31-4B8C-83A1-F6EECF244321}">
                <p14:modId xmlns:p14="http://schemas.microsoft.com/office/powerpoint/2010/main" val="877251276"/>
              </p:ext>
            </p:extLst>
          </p:nvPr>
        </p:nvGraphicFramePr>
        <p:xfrm>
          <a:off x="611560" y="1563638"/>
          <a:ext cx="3514725"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圖表 9"/>
          <p:cNvGraphicFramePr>
            <a:graphicFrameLocks/>
          </p:cNvGraphicFramePr>
          <p:nvPr>
            <p:extLst>
              <p:ext uri="{D42A27DB-BD31-4B8C-83A1-F6EECF244321}">
                <p14:modId xmlns:p14="http://schemas.microsoft.com/office/powerpoint/2010/main" val="4257715923"/>
              </p:ext>
            </p:extLst>
          </p:nvPr>
        </p:nvGraphicFramePr>
        <p:xfrm>
          <a:off x="5004048" y="1563638"/>
          <a:ext cx="3514725"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7590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44016"/>
            <a:ext cx="4114800" cy="1419622"/>
          </a:xfrm>
        </p:spPr>
        <p:txBody>
          <a:bodyPr>
            <a:noAutofit/>
          </a:bodyPr>
          <a:lstStyle/>
          <a:p>
            <a:pPr algn="l"/>
            <a:r>
              <a:rPr lang="en-US" altLang="zh-TW" sz="1800" b="1" dirty="0">
                <a:solidFill>
                  <a:srgbClr val="3333FF"/>
                </a:solidFill>
              </a:rPr>
              <a:t>Question 1.13</a:t>
            </a:r>
            <a:r>
              <a:rPr lang="en-SG" altLang="zh-TW" sz="1800" dirty="0"/>
              <a:t> </a:t>
            </a:r>
            <a:r>
              <a:rPr lang="en-SG" altLang="zh-TW" sz="1800" b="1" dirty="0">
                <a:solidFill>
                  <a:srgbClr val="3333FF"/>
                </a:solidFill>
              </a:rPr>
              <a:t>Immediate effective</a:t>
            </a:r>
            <a:r>
              <a:rPr lang="en-US" altLang="zh-TW" sz="1800" b="1" dirty="0">
                <a:solidFill>
                  <a:srgbClr val="3333FF"/>
                </a:solidFill>
              </a:rPr>
              <a:t/>
            </a:r>
            <a:br>
              <a:rPr lang="en-US" altLang="zh-TW" sz="1800" b="1" dirty="0">
                <a:solidFill>
                  <a:srgbClr val="3333FF"/>
                </a:solidFill>
              </a:rPr>
            </a:br>
            <a:r>
              <a:rPr lang="en-SG" altLang="zh-TW" sz="1400" dirty="0"/>
              <a:t>Does the approval take effect immediately?</a:t>
            </a:r>
            <a:endParaRPr lang="zh-TW" altLang="en-US" sz="1400" dirty="0"/>
          </a:p>
        </p:txBody>
      </p:sp>
      <p:sp>
        <p:nvSpPr>
          <p:cNvPr id="5" name="標題 1"/>
          <p:cNvSpPr txBox="1">
            <a:spLocks/>
          </p:cNvSpPr>
          <p:nvPr/>
        </p:nvSpPr>
        <p:spPr>
          <a:xfrm>
            <a:off x="4788024" y="195486"/>
            <a:ext cx="4320480" cy="12241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TW" sz="1800" b="1" dirty="0">
                <a:solidFill>
                  <a:srgbClr val="3333FF"/>
                </a:solidFill>
              </a:rPr>
              <a:t>Question 1.14 Fee info available</a:t>
            </a:r>
          </a:p>
          <a:p>
            <a:pPr algn="l"/>
            <a:r>
              <a:rPr lang="en-SG" altLang="zh-TW" sz="1400" dirty="0"/>
              <a:t>Is information about application fees publicly available?</a:t>
            </a:r>
            <a:endParaRPr lang="zh-TW" altLang="en-US" sz="1400" dirty="0"/>
          </a:p>
        </p:txBody>
      </p:sp>
      <p:sp>
        <p:nvSpPr>
          <p:cNvPr id="3" name="投影片編號版面配置區 2"/>
          <p:cNvSpPr>
            <a:spLocks noGrp="1"/>
          </p:cNvSpPr>
          <p:nvPr>
            <p:ph type="sldNum" sz="quarter" idx="12"/>
          </p:nvPr>
        </p:nvSpPr>
        <p:spPr/>
        <p:txBody>
          <a:bodyPr/>
          <a:lstStyle/>
          <a:p>
            <a:fld id="{A4EBA0D3-F697-408A-83FB-8FDDC1F36638}" type="slidenum">
              <a:rPr lang="zh-TW" altLang="en-US" smtClean="0"/>
              <a:t>19</a:t>
            </a:fld>
            <a:endParaRPr lang="zh-TW" altLang="en-US"/>
          </a:p>
        </p:txBody>
      </p:sp>
      <p:graphicFrame>
        <p:nvGraphicFramePr>
          <p:cNvPr id="7" name="圖表 6"/>
          <p:cNvGraphicFramePr>
            <a:graphicFrameLocks/>
          </p:cNvGraphicFramePr>
          <p:nvPr>
            <p:extLst>
              <p:ext uri="{D42A27DB-BD31-4B8C-83A1-F6EECF244321}">
                <p14:modId xmlns:p14="http://schemas.microsoft.com/office/powerpoint/2010/main" val="832392411"/>
              </p:ext>
            </p:extLst>
          </p:nvPr>
        </p:nvGraphicFramePr>
        <p:xfrm>
          <a:off x="611560" y="1419622"/>
          <a:ext cx="3514725"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圖表 7"/>
          <p:cNvGraphicFramePr>
            <a:graphicFrameLocks/>
          </p:cNvGraphicFramePr>
          <p:nvPr>
            <p:extLst>
              <p:ext uri="{D42A27DB-BD31-4B8C-83A1-F6EECF244321}">
                <p14:modId xmlns:p14="http://schemas.microsoft.com/office/powerpoint/2010/main" val="2694055099"/>
              </p:ext>
            </p:extLst>
          </p:nvPr>
        </p:nvGraphicFramePr>
        <p:xfrm>
          <a:off x="4932040" y="1419622"/>
          <a:ext cx="3514725"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59391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3300" dirty="0"/>
              <a:t>Background</a:t>
            </a:r>
            <a:endParaRPr lang="zh-TW" altLang="en-US" sz="3300" dirty="0"/>
          </a:p>
        </p:txBody>
      </p:sp>
      <p:sp>
        <p:nvSpPr>
          <p:cNvPr id="3" name="內容版面配置區 2"/>
          <p:cNvSpPr>
            <a:spLocks noGrp="1"/>
          </p:cNvSpPr>
          <p:nvPr>
            <p:ph idx="1"/>
          </p:nvPr>
        </p:nvSpPr>
        <p:spPr>
          <a:xfrm>
            <a:off x="457200" y="1200150"/>
            <a:ext cx="8229600" cy="3747863"/>
          </a:xfrm>
        </p:spPr>
        <p:txBody>
          <a:bodyPr>
            <a:normAutofit/>
          </a:bodyPr>
          <a:lstStyle/>
          <a:p>
            <a:pPr>
              <a:lnSpc>
                <a:spcPts val="1900"/>
              </a:lnSpc>
              <a:spcAft>
                <a:spcPts val="600"/>
              </a:spcAft>
            </a:pPr>
            <a:r>
              <a:rPr lang="en-SG" altLang="zh-TW" sz="1600" dirty="0"/>
              <a:t>The Non-Binding Principles for Domestic Regulation of the Services Sector (The DR Principle) is used as the basis to undertake </a:t>
            </a:r>
            <a:r>
              <a:rPr lang="en-SG" altLang="zh-TW" sz="1600" dirty="0" smtClean="0"/>
              <a:t>this </a:t>
            </a:r>
            <a:r>
              <a:rPr lang="en-SG" altLang="zh-TW" sz="1600" dirty="0"/>
              <a:t>survey in order to better understand APEC Economies’ regulations regarding online shopping platform services. </a:t>
            </a:r>
          </a:p>
          <a:p>
            <a:pPr>
              <a:lnSpc>
                <a:spcPts val="1900"/>
              </a:lnSpc>
              <a:spcAft>
                <a:spcPts val="600"/>
              </a:spcAft>
            </a:pPr>
            <a:r>
              <a:rPr lang="en-SG" altLang="zh-TW" sz="1600" dirty="0"/>
              <a:t>Online shopping platform services refer to the </a:t>
            </a:r>
            <a:r>
              <a:rPr lang="en-SG" altLang="zh-TW" sz="1600" dirty="0" smtClean="0"/>
              <a:t>provisions </a:t>
            </a:r>
            <a:r>
              <a:rPr lang="en-SG" altLang="zh-TW" sz="1600" dirty="0"/>
              <a:t>of internet-based platform (website) </a:t>
            </a:r>
            <a:r>
              <a:rPr lang="en-SG" altLang="zh-TW" sz="1600" dirty="0" smtClean="0"/>
              <a:t>services </a:t>
            </a:r>
            <a:r>
              <a:rPr lang="en-SG" altLang="zh-TW" sz="1600" dirty="0"/>
              <a:t>for wholesale and retail products and services mainly by third parties. In most cases, the </a:t>
            </a:r>
            <a:r>
              <a:rPr lang="en-SG" altLang="zh-TW" sz="1600" dirty="0" smtClean="0"/>
              <a:t>service </a:t>
            </a:r>
            <a:r>
              <a:rPr lang="en-SG" altLang="zh-TW" sz="1600" dirty="0"/>
              <a:t>operators charge service fees based on transactions. </a:t>
            </a:r>
            <a:endParaRPr lang="zh-TW" altLang="zh-TW" sz="1600" dirty="0"/>
          </a:p>
          <a:p>
            <a:pPr>
              <a:lnSpc>
                <a:spcPts val="1900"/>
              </a:lnSpc>
              <a:spcAft>
                <a:spcPts val="600"/>
              </a:spcAft>
            </a:pPr>
            <a:r>
              <a:rPr lang="en-SG" altLang="zh-TW" sz="1600" dirty="0"/>
              <a:t>Responses should not include general business licenses required broadly of commercial enterprises, nor authorizations to sell particular controlled products (e.g. pharmaceutical products)</a:t>
            </a:r>
          </a:p>
          <a:p>
            <a:pPr>
              <a:lnSpc>
                <a:spcPts val="1900"/>
              </a:lnSpc>
              <a:spcAft>
                <a:spcPts val="600"/>
              </a:spcAft>
            </a:pPr>
            <a:r>
              <a:rPr lang="en-US" altLang="zh-TW" sz="1600" dirty="0"/>
              <a:t>A total of </a:t>
            </a:r>
            <a:r>
              <a:rPr lang="en-US" altLang="zh-TW" sz="1600" dirty="0">
                <a:solidFill>
                  <a:srgbClr val="FF0000"/>
                </a:solidFill>
              </a:rPr>
              <a:t>19</a:t>
            </a:r>
            <a:r>
              <a:rPr lang="en-US" altLang="zh-TW" sz="1600" dirty="0"/>
              <a:t> responses were received (from May 2019 until </a:t>
            </a:r>
            <a:r>
              <a:rPr lang="en-US" altLang="zh-TW" sz="1600" dirty="0" smtClean="0">
                <a:solidFill>
                  <a:srgbClr val="FF0000"/>
                </a:solidFill>
              </a:rPr>
              <a:t>20 September </a:t>
            </a:r>
            <a:r>
              <a:rPr lang="en-US" altLang="zh-TW" sz="1600" dirty="0"/>
              <a:t>2019).</a:t>
            </a:r>
            <a:br>
              <a:rPr lang="en-US" altLang="zh-TW" sz="1600" dirty="0"/>
            </a:br>
            <a:r>
              <a:rPr lang="en-US" altLang="zh-TW" sz="1600" dirty="0"/>
              <a:t> (Including AUS, CDA, CHL, PRC, HKC, INA, JPN, ROK, MAS, MEX, NZ, PE, PHL, RUS, SGP, CT, THA, US, VN</a:t>
            </a:r>
            <a:r>
              <a:rPr lang="en-US" altLang="zh-TW" sz="1600" dirty="0" smtClean="0"/>
              <a:t>)</a:t>
            </a:r>
            <a:endParaRPr lang="en-US" altLang="zh-TW" sz="1600" dirty="0"/>
          </a:p>
        </p:txBody>
      </p:sp>
      <p:sp>
        <p:nvSpPr>
          <p:cNvPr id="4" name="投影片編號版面配置區 3"/>
          <p:cNvSpPr>
            <a:spLocks noGrp="1"/>
          </p:cNvSpPr>
          <p:nvPr>
            <p:ph type="sldNum" sz="quarter" idx="12"/>
          </p:nvPr>
        </p:nvSpPr>
        <p:spPr/>
        <p:txBody>
          <a:bodyPr/>
          <a:lstStyle/>
          <a:p>
            <a:fld id="{A4EBA0D3-F697-408A-83FB-8FDDC1F36638}" type="slidenum">
              <a:rPr lang="zh-TW" altLang="en-US" smtClean="0"/>
              <a:t>2</a:t>
            </a:fld>
            <a:endParaRPr lang="zh-TW" altLang="en-US" dirty="0"/>
          </a:p>
        </p:txBody>
      </p:sp>
    </p:spTree>
    <p:extLst>
      <p:ext uri="{BB962C8B-B14F-4D97-AF65-F5344CB8AC3E}">
        <p14:creationId xmlns:p14="http://schemas.microsoft.com/office/powerpoint/2010/main" val="2737190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722313" y="2211710"/>
            <a:ext cx="7772400" cy="1021556"/>
          </a:xfrm>
        </p:spPr>
        <p:txBody>
          <a:bodyPr>
            <a:normAutofit/>
          </a:bodyPr>
          <a:lstStyle/>
          <a:p>
            <a:r>
              <a:rPr lang="en-US" altLang="zh-TW" sz="2800" dirty="0">
                <a:solidFill>
                  <a:schemeClr val="tx1">
                    <a:lumMod val="95000"/>
                    <a:lumOff val="5000"/>
                  </a:schemeClr>
                </a:solidFill>
              </a:rPr>
              <a:t>I. Summary of the results </a:t>
            </a:r>
            <a:r>
              <a:rPr lang="zh-TW" altLang="en-US" sz="2800" dirty="0">
                <a:solidFill>
                  <a:schemeClr val="tx1">
                    <a:lumMod val="95000"/>
                    <a:lumOff val="5000"/>
                  </a:schemeClr>
                </a:solidFill>
              </a:rPr>
              <a:t/>
            </a:r>
            <a:br>
              <a:rPr lang="zh-TW" altLang="en-US" sz="2800" dirty="0">
                <a:solidFill>
                  <a:schemeClr val="tx1">
                    <a:lumMod val="95000"/>
                    <a:lumOff val="5000"/>
                  </a:schemeClr>
                </a:solidFill>
              </a:rPr>
            </a:br>
            <a:endParaRPr lang="zh-TW" altLang="en-US" sz="2800" dirty="0"/>
          </a:p>
        </p:txBody>
      </p:sp>
      <p:sp>
        <p:nvSpPr>
          <p:cNvPr id="5" name="文字版面配置區 4"/>
          <p:cNvSpPr>
            <a:spLocks noGrp="1"/>
          </p:cNvSpPr>
          <p:nvPr>
            <p:ph type="body" idx="1"/>
          </p:nvPr>
        </p:nvSpPr>
        <p:spPr/>
        <p:txBody>
          <a:bodyPr/>
          <a:lstStyle/>
          <a:p>
            <a:endParaRPr lang="zh-TW" altLang="en-US" dirty="0">
              <a:solidFill>
                <a:schemeClr val="tx1">
                  <a:lumMod val="95000"/>
                  <a:lumOff val="5000"/>
                </a:schemeClr>
              </a:solidFill>
            </a:endParaRPr>
          </a:p>
        </p:txBody>
      </p:sp>
      <p:sp>
        <p:nvSpPr>
          <p:cNvPr id="2" name="投影片編號版面配置區 1"/>
          <p:cNvSpPr>
            <a:spLocks noGrp="1"/>
          </p:cNvSpPr>
          <p:nvPr>
            <p:ph type="sldNum" sz="quarter" idx="12"/>
          </p:nvPr>
        </p:nvSpPr>
        <p:spPr/>
        <p:txBody>
          <a:bodyPr/>
          <a:lstStyle/>
          <a:p>
            <a:fld id="{A4EBA0D3-F697-408A-83FB-8FDDC1F36638}" type="slidenum">
              <a:rPr lang="zh-TW" altLang="en-US" smtClean="0"/>
              <a:t>3</a:t>
            </a:fld>
            <a:endParaRPr lang="zh-TW" altLang="en-US"/>
          </a:p>
        </p:txBody>
      </p:sp>
    </p:spTree>
    <p:extLst>
      <p:ext uri="{BB962C8B-B14F-4D97-AF65-F5344CB8AC3E}">
        <p14:creationId xmlns:p14="http://schemas.microsoft.com/office/powerpoint/2010/main" val="1091984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418356"/>
            <a:ext cx="4114800" cy="1073274"/>
          </a:xfrm>
        </p:spPr>
        <p:txBody>
          <a:bodyPr>
            <a:noAutofit/>
          </a:bodyPr>
          <a:lstStyle/>
          <a:p>
            <a:pPr algn="l"/>
            <a:r>
              <a:rPr lang="en-US" altLang="zh-TW" sz="1800" b="1" dirty="0">
                <a:solidFill>
                  <a:srgbClr val="3333FF"/>
                </a:solidFill>
              </a:rPr>
              <a:t>Question 1.1 Cross-border supply only </a:t>
            </a:r>
            <a:br>
              <a:rPr lang="en-US" altLang="zh-TW" sz="1800" b="1" dirty="0">
                <a:solidFill>
                  <a:srgbClr val="3333FF"/>
                </a:solidFill>
              </a:rPr>
            </a:br>
            <a:r>
              <a:rPr lang="en-US" altLang="zh-TW" sz="1400" dirty="0"/>
              <a:t>Are foreign online shopping platform services allowed to be provided in the form of cross-border supply (i.e., without having a local presence)?</a:t>
            </a:r>
            <a:endParaRPr lang="zh-TW" altLang="en-US" sz="1400" dirty="0"/>
          </a:p>
        </p:txBody>
      </p:sp>
      <p:sp>
        <p:nvSpPr>
          <p:cNvPr id="5" name="標題 1"/>
          <p:cNvSpPr txBox="1">
            <a:spLocks/>
          </p:cNvSpPr>
          <p:nvPr/>
        </p:nvSpPr>
        <p:spPr>
          <a:xfrm>
            <a:off x="4716016" y="490364"/>
            <a:ext cx="4114800" cy="8572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TW" sz="1800" b="1" dirty="0">
                <a:solidFill>
                  <a:srgbClr val="3333FF"/>
                </a:solidFill>
              </a:rPr>
              <a:t>Question 1.2 Authorization requirement</a:t>
            </a:r>
            <a:r>
              <a:rPr lang="en-US" altLang="zh-TW" sz="1800" dirty="0"/>
              <a:t/>
            </a:r>
            <a:br>
              <a:rPr lang="en-US" altLang="zh-TW" sz="1800" dirty="0"/>
            </a:br>
            <a:r>
              <a:rPr lang="en-US" altLang="zh-TW" sz="1400" dirty="0"/>
              <a:t>Is a foreign shopping platform service provider required to obtain authorization</a:t>
            </a:r>
            <a:r>
              <a:rPr lang="zh-TW" altLang="en-US" sz="1400" dirty="0"/>
              <a:t> </a:t>
            </a:r>
            <a:r>
              <a:rPr lang="en-US" altLang="zh-TW" sz="1400" dirty="0"/>
              <a:t>before providing services? </a:t>
            </a:r>
            <a:endParaRPr lang="zh-TW" altLang="en-US" sz="1400" dirty="0"/>
          </a:p>
        </p:txBody>
      </p:sp>
      <p:sp>
        <p:nvSpPr>
          <p:cNvPr id="3" name="投影片編號版面配置區 2"/>
          <p:cNvSpPr>
            <a:spLocks noGrp="1"/>
          </p:cNvSpPr>
          <p:nvPr>
            <p:ph type="sldNum" sz="quarter" idx="12"/>
          </p:nvPr>
        </p:nvSpPr>
        <p:spPr/>
        <p:txBody>
          <a:bodyPr/>
          <a:lstStyle/>
          <a:p>
            <a:fld id="{A4EBA0D3-F697-408A-83FB-8FDDC1F36638}" type="slidenum">
              <a:rPr lang="zh-TW" altLang="en-US" smtClean="0"/>
              <a:t>4</a:t>
            </a:fld>
            <a:endParaRPr lang="zh-TW" altLang="en-US"/>
          </a:p>
        </p:txBody>
      </p:sp>
      <p:graphicFrame>
        <p:nvGraphicFramePr>
          <p:cNvPr id="8" name="圖表 7"/>
          <p:cNvGraphicFramePr>
            <a:graphicFrameLocks/>
          </p:cNvGraphicFramePr>
          <p:nvPr>
            <p:extLst>
              <p:ext uri="{D42A27DB-BD31-4B8C-83A1-F6EECF244321}">
                <p14:modId xmlns:p14="http://schemas.microsoft.com/office/powerpoint/2010/main" val="4066855205"/>
              </p:ext>
            </p:extLst>
          </p:nvPr>
        </p:nvGraphicFramePr>
        <p:xfrm>
          <a:off x="539552" y="1635646"/>
          <a:ext cx="3514725"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圖表 8"/>
          <p:cNvGraphicFramePr>
            <a:graphicFrameLocks/>
          </p:cNvGraphicFramePr>
          <p:nvPr>
            <p:extLst>
              <p:ext uri="{D42A27DB-BD31-4B8C-83A1-F6EECF244321}">
                <p14:modId xmlns:p14="http://schemas.microsoft.com/office/powerpoint/2010/main" val="2449477668"/>
              </p:ext>
            </p:extLst>
          </p:nvPr>
        </p:nvGraphicFramePr>
        <p:xfrm>
          <a:off x="4932040" y="1635646"/>
          <a:ext cx="3514725"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75172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7283152" cy="1923678"/>
          </a:xfrm>
        </p:spPr>
        <p:txBody>
          <a:bodyPr>
            <a:noAutofit/>
          </a:bodyPr>
          <a:lstStyle/>
          <a:p>
            <a:pPr algn="l"/>
            <a:r>
              <a:rPr lang="en-US" altLang="zh-TW" sz="1800" b="1" dirty="0">
                <a:solidFill>
                  <a:srgbClr val="3333FF"/>
                </a:solidFill>
              </a:rPr>
              <a:t>Question 1.15 Business and/or tax registration required </a:t>
            </a:r>
            <a:br>
              <a:rPr lang="en-US" altLang="zh-TW" sz="1800" b="1" dirty="0">
                <a:solidFill>
                  <a:srgbClr val="3333FF"/>
                </a:solidFill>
              </a:rPr>
            </a:br>
            <a:r>
              <a:rPr lang="en-SG" altLang="zh-TW" sz="1400" dirty="0"/>
              <a:t>Other registration matters: Is a foreign online shopping platform service provider required to complete business or tax registration</a:t>
            </a:r>
            <a:r>
              <a:rPr lang="en-SG" altLang="zh-TW" sz="1400" u="sng" dirty="0"/>
              <a:t> </a:t>
            </a:r>
            <a:r>
              <a:rPr lang="en-SG" altLang="zh-TW" sz="1400" dirty="0"/>
              <a:t>as pre-conditions to provide services?</a:t>
            </a:r>
            <a:endParaRPr lang="zh-TW" altLang="en-US" sz="1400" dirty="0"/>
          </a:p>
        </p:txBody>
      </p:sp>
      <p:sp>
        <p:nvSpPr>
          <p:cNvPr id="3" name="投影片編號版面配置區 2"/>
          <p:cNvSpPr>
            <a:spLocks noGrp="1"/>
          </p:cNvSpPr>
          <p:nvPr>
            <p:ph type="sldNum" sz="quarter" idx="12"/>
          </p:nvPr>
        </p:nvSpPr>
        <p:spPr/>
        <p:txBody>
          <a:bodyPr/>
          <a:lstStyle/>
          <a:p>
            <a:fld id="{A4EBA0D3-F697-408A-83FB-8FDDC1F36638}" type="slidenum">
              <a:rPr lang="zh-TW" altLang="en-US" smtClean="0"/>
              <a:t>5</a:t>
            </a:fld>
            <a:endParaRPr lang="zh-TW" altLang="en-US"/>
          </a:p>
        </p:txBody>
      </p:sp>
      <p:graphicFrame>
        <p:nvGraphicFramePr>
          <p:cNvPr id="5" name="圖表 4"/>
          <p:cNvGraphicFramePr>
            <a:graphicFrameLocks/>
          </p:cNvGraphicFramePr>
          <p:nvPr>
            <p:extLst>
              <p:ext uri="{D42A27DB-BD31-4B8C-83A1-F6EECF244321}">
                <p14:modId xmlns:p14="http://schemas.microsoft.com/office/powerpoint/2010/main" val="4009875472"/>
              </p:ext>
            </p:extLst>
          </p:nvPr>
        </p:nvGraphicFramePr>
        <p:xfrm>
          <a:off x="2267744" y="1563638"/>
          <a:ext cx="3946773"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44843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411510"/>
            <a:ext cx="4258816" cy="1347614"/>
          </a:xfrm>
        </p:spPr>
        <p:txBody>
          <a:bodyPr>
            <a:noAutofit/>
          </a:bodyPr>
          <a:lstStyle/>
          <a:p>
            <a:pPr algn="l"/>
            <a:r>
              <a:rPr lang="en-US" altLang="zh-TW" sz="1800" b="1" dirty="0">
                <a:solidFill>
                  <a:srgbClr val="3333FF"/>
                </a:solidFill>
              </a:rPr>
              <a:t>Question 2.1 Hiring of qualified professionals</a:t>
            </a:r>
            <a:br>
              <a:rPr lang="en-US" altLang="zh-TW" sz="1800" b="1" dirty="0">
                <a:solidFill>
                  <a:srgbClr val="3333FF"/>
                </a:solidFill>
              </a:rPr>
            </a:br>
            <a:r>
              <a:rPr lang="en-SG" altLang="zh-TW" sz="1400" dirty="0"/>
              <a:t>Do the conditions for an online shopping platform to operate include the hiring of qualified professionals?</a:t>
            </a:r>
            <a:endParaRPr lang="zh-TW" altLang="en-US" sz="1400" dirty="0"/>
          </a:p>
        </p:txBody>
      </p:sp>
      <p:sp>
        <p:nvSpPr>
          <p:cNvPr id="5" name="標題 1"/>
          <p:cNvSpPr txBox="1">
            <a:spLocks/>
          </p:cNvSpPr>
          <p:nvPr/>
        </p:nvSpPr>
        <p:spPr>
          <a:xfrm>
            <a:off x="4788024" y="411510"/>
            <a:ext cx="4114800" cy="12241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TW" sz="1800" b="1" dirty="0">
                <a:solidFill>
                  <a:srgbClr val="3333FF"/>
                </a:solidFill>
              </a:rPr>
              <a:t>Question 2.2 </a:t>
            </a:r>
            <a:r>
              <a:rPr lang="en-SG" altLang="zh-TW" sz="1800" b="1" dirty="0">
                <a:solidFill>
                  <a:srgbClr val="3333FF"/>
                </a:solidFill>
              </a:rPr>
              <a:t>Recognition as a “qualified professional</a:t>
            </a:r>
            <a:endParaRPr lang="en-US" altLang="zh-TW" sz="1800" b="1" dirty="0">
              <a:solidFill>
                <a:srgbClr val="3333FF"/>
              </a:solidFill>
            </a:endParaRPr>
          </a:p>
          <a:p>
            <a:pPr algn="l"/>
            <a:r>
              <a:rPr lang="en-SG" altLang="zh-TW" sz="1400" dirty="0"/>
              <a:t>Are there any requirements for recognition as a “qualified professional” under Question 2.1?</a:t>
            </a:r>
            <a:endParaRPr lang="zh-TW" altLang="en-US" sz="1400" dirty="0"/>
          </a:p>
        </p:txBody>
      </p:sp>
      <p:graphicFrame>
        <p:nvGraphicFramePr>
          <p:cNvPr id="9" name="圖表 8">
            <a:extLst>
              <a:ext uri="{FF2B5EF4-FFF2-40B4-BE49-F238E27FC236}">
                <a16:creationId xmlns="" xmlns:a16="http://schemas.microsoft.com/office/drawing/2014/main" id="{994BB5EF-66B1-473D-93DD-F944C7BA29FC}"/>
              </a:ext>
            </a:extLst>
          </p:cNvPr>
          <p:cNvGraphicFramePr>
            <a:graphicFrameLocks/>
          </p:cNvGraphicFramePr>
          <p:nvPr>
            <p:extLst>
              <p:ext uri="{D42A27DB-BD31-4B8C-83A1-F6EECF244321}">
                <p14:modId xmlns:p14="http://schemas.microsoft.com/office/powerpoint/2010/main" val="3925150178"/>
              </p:ext>
            </p:extLst>
          </p:nvPr>
        </p:nvGraphicFramePr>
        <p:xfrm>
          <a:off x="5004048" y="1779662"/>
          <a:ext cx="3384376" cy="2376264"/>
        </p:xfrm>
        <a:graphic>
          <a:graphicData uri="http://schemas.openxmlformats.org/drawingml/2006/chart">
            <c:chart xmlns:c="http://schemas.openxmlformats.org/drawingml/2006/chart" xmlns:r="http://schemas.openxmlformats.org/officeDocument/2006/relationships" r:id="rId2"/>
          </a:graphicData>
        </a:graphic>
      </p:graphicFrame>
      <p:sp>
        <p:nvSpPr>
          <p:cNvPr id="4" name="投影片編號版面配置區 3"/>
          <p:cNvSpPr>
            <a:spLocks noGrp="1"/>
          </p:cNvSpPr>
          <p:nvPr>
            <p:ph type="sldNum" sz="quarter" idx="12"/>
          </p:nvPr>
        </p:nvSpPr>
        <p:spPr/>
        <p:txBody>
          <a:bodyPr/>
          <a:lstStyle/>
          <a:p>
            <a:fld id="{A4EBA0D3-F697-408A-83FB-8FDDC1F36638}" type="slidenum">
              <a:rPr lang="zh-TW" altLang="en-US" smtClean="0"/>
              <a:t>6</a:t>
            </a:fld>
            <a:endParaRPr lang="zh-TW" altLang="en-US"/>
          </a:p>
        </p:txBody>
      </p:sp>
      <p:graphicFrame>
        <p:nvGraphicFramePr>
          <p:cNvPr id="7" name="圖表 6"/>
          <p:cNvGraphicFramePr>
            <a:graphicFrameLocks/>
          </p:cNvGraphicFramePr>
          <p:nvPr>
            <p:extLst>
              <p:ext uri="{D42A27DB-BD31-4B8C-83A1-F6EECF244321}">
                <p14:modId xmlns:p14="http://schemas.microsoft.com/office/powerpoint/2010/main" val="2578046651"/>
              </p:ext>
            </p:extLst>
          </p:nvPr>
        </p:nvGraphicFramePr>
        <p:xfrm>
          <a:off x="539552" y="1772224"/>
          <a:ext cx="3456384" cy="23837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02860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3764"/>
            <a:ext cx="7859216" cy="1728192"/>
          </a:xfrm>
        </p:spPr>
        <p:txBody>
          <a:bodyPr>
            <a:noAutofit/>
          </a:bodyPr>
          <a:lstStyle/>
          <a:p>
            <a:pPr algn="l"/>
            <a:r>
              <a:rPr lang="en-US" altLang="zh-TW" sz="1800" b="1" dirty="0">
                <a:solidFill>
                  <a:srgbClr val="3333FF"/>
                </a:solidFill>
              </a:rPr>
              <a:t>Question 3.1 Opportunity for public comment</a:t>
            </a:r>
            <a:br>
              <a:rPr lang="en-US" altLang="zh-TW" sz="1800" b="1" dirty="0">
                <a:solidFill>
                  <a:srgbClr val="3333FF"/>
                </a:solidFill>
              </a:rPr>
            </a:br>
            <a:r>
              <a:rPr lang="en-SG" altLang="zh-TW" sz="1400" dirty="0"/>
              <a:t>Do competent authorities give stakeholders opportunities to comment whenever the laws, procedures, and regulations regarding online shopping platforms are to be adopted, amended or abolished?</a:t>
            </a:r>
            <a:endParaRPr lang="zh-TW" altLang="en-US" sz="1400" dirty="0"/>
          </a:p>
        </p:txBody>
      </p:sp>
      <p:sp>
        <p:nvSpPr>
          <p:cNvPr id="3" name="投影片編號版面配置區 2"/>
          <p:cNvSpPr>
            <a:spLocks noGrp="1"/>
          </p:cNvSpPr>
          <p:nvPr>
            <p:ph type="sldNum" sz="quarter" idx="12"/>
          </p:nvPr>
        </p:nvSpPr>
        <p:spPr/>
        <p:txBody>
          <a:bodyPr/>
          <a:lstStyle/>
          <a:p>
            <a:fld id="{A4EBA0D3-F697-408A-83FB-8FDDC1F36638}" type="slidenum">
              <a:rPr lang="zh-TW" altLang="en-US" smtClean="0"/>
              <a:t>7</a:t>
            </a:fld>
            <a:endParaRPr lang="zh-TW" altLang="en-US"/>
          </a:p>
        </p:txBody>
      </p:sp>
      <p:graphicFrame>
        <p:nvGraphicFramePr>
          <p:cNvPr id="6" name="圖表 5"/>
          <p:cNvGraphicFramePr>
            <a:graphicFrameLocks/>
          </p:cNvGraphicFramePr>
          <p:nvPr>
            <p:extLst>
              <p:ext uri="{D42A27DB-BD31-4B8C-83A1-F6EECF244321}">
                <p14:modId xmlns:p14="http://schemas.microsoft.com/office/powerpoint/2010/main" val="1817767633"/>
              </p:ext>
            </p:extLst>
          </p:nvPr>
        </p:nvGraphicFramePr>
        <p:xfrm>
          <a:off x="2483768" y="1491630"/>
          <a:ext cx="3816424" cy="30963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79241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08570"/>
            <a:ext cx="7499176" cy="1923678"/>
          </a:xfrm>
        </p:spPr>
        <p:txBody>
          <a:bodyPr>
            <a:noAutofit/>
          </a:bodyPr>
          <a:lstStyle/>
          <a:p>
            <a:pPr algn="l"/>
            <a:r>
              <a:rPr lang="en-US" altLang="zh-TW" sz="1800" b="1" dirty="0">
                <a:solidFill>
                  <a:srgbClr val="3333FF"/>
                </a:solidFill>
              </a:rPr>
              <a:t>Question 4.1 Usage of same business names</a:t>
            </a:r>
            <a:br>
              <a:rPr lang="en-US" altLang="zh-TW" sz="1800" b="1" dirty="0">
                <a:solidFill>
                  <a:srgbClr val="3333FF"/>
                </a:solidFill>
              </a:rPr>
            </a:br>
            <a:r>
              <a:rPr lang="en-US" altLang="zh-TW" sz="1400" dirty="0"/>
              <a:t>Do competent authorities allow online shopping platform service providers to use the business names which they ordinarily use in the jurisdiction of other APEC economies?</a:t>
            </a:r>
            <a:endParaRPr lang="zh-TW" altLang="en-US" sz="1400" dirty="0"/>
          </a:p>
        </p:txBody>
      </p:sp>
      <p:sp>
        <p:nvSpPr>
          <p:cNvPr id="5" name="文字方塊 4"/>
          <p:cNvSpPr txBox="1"/>
          <p:nvPr/>
        </p:nvSpPr>
        <p:spPr>
          <a:xfrm>
            <a:off x="2123728" y="4276239"/>
            <a:ext cx="4392488" cy="338554"/>
          </a:xfrm>
          <a:prstGeom prst="rect">
            <a:avLst/>
          </a:prstGeom>
          <a:noFill/>
        </p:spPr>
        <p:txBody>
          <a:bodyPr wrap="square" rtlCol="0">
            <a:spAutoFit/>
          </a:bodyPr>
          <a:lstStyle/>
          <a:p>
            <a:r>
              <a:rPr lang="en-US" altLang="zh-TW" sz="1600" dirty="0"/>
              <a:t>*Subject to registration and/or IPR regulations</a:t>
            </a:r>
            <a:endParaRPr lang="zh-TW" altLang="en-US" sz="1600" dirty="0"/>
          </a:p>
        </p:txBody>
      </p:sp>
      <p:sp>
        <p:nvSpPr>
          <p:cNvPr id="3" name="投影片編號版面配置區 2"/>
          <p:cNvSpPr>
            <a:spLocks noGrp="1"/>
          </p:cNvSpPr>
          <p:nvPr>
            <p:ph type="sldNum" sz="quarter" idx="12"/>
          </p:nvPr>
        </p:nvSpPr>
        <p:spPr/>
        <p:txBody>
          <a:bodyPr/>
          <a:lstStyle/>
          <a:p>
            <a:fld id="{A4EBA0D3-F697-408A-83FB-8FDDC1F36638}" type="slidenum">
              <a:rPr lang="zh-TW" altLang="en-US" smtClean="0"/>
              <a:t>8</a:t>
            </a:fld>
            <a:endParaRPr lang="zh-TW" altLang="en-US"/>
          </a:p>
        </p:txBody>
      </p:sp>
      <p:graphicFrame>
        <p:nvGraphicFramePr>
          <p:cNvPr id="6" name="圖表 5"/>
          <p:cNvGraphicFramePr>
            <a:graphicFrameLocks/>
          </p:cNvGraphicFramePr>
          <p:nvPr>
            <p:extLst>
              <p:ext uri="{D42A27DB-BD31-4B8C-83A1-F6EECF244321}">
                <p14:modId xmlns:p14="http://schemas.microsoft.com/office/powerpoint/2010/main" val="2532509996"/>
              </p:ext>
            </p:extLst>
          </p:nvPr>
        </p:nvGraphicFramePr>
        <p:xfrm>
          <a:off x="2051720" y="1275606"/>
          <a:ext cx="4248472" cy="28803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88039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722313" y="2211710"/>
            <a:ext cx="7772400" cy="1021556"/>
          </a:xfrm>
        </p:spPr>
        <p:txBody>
          <a:bodyPr>
            <a:normAutofit/>
          </a:bodyPr>
          <a:lstStyle/>
          <a:p>
            <a:r>
              <a:rPr lang="en-US" altLang="zh-TW" sz="2800" dirty="0">
                <a:solidFill>
                  <a:schemeClr val="tx1">
                    <a:lumMod val="95000"/>
                    <a:lumOff val="5000"/>
                  </a:schemeClr>
                </a:solidFill>
              </a:rPr>
              <a:t>II. Observations and implications</a:t>
            </a:r>
            <a:endParaRPr lang="zh-TW" altLang="en-US" sz="2800" dirty="0"/>
          </a:p>
        </p:txBody>
      </p:sp>
      <p:sp>
        <p:nvSpPr>
          <p:cNvPr id="2" name="投影片編號版面配置區 1"/>
          <p:cNvSpPr>
            <a:spLocks noGrp="1"/>
          </p:cNvSpPr>
          <p:nvPr>
            <p:ph type="sldNum" sz="quarter" idx="12"/>
          </p:nvPr>
        </p:nvSpPr>
        <p:spPr/>
        <p:txBody>
          <a:bodyPr/>
          <a:lstStyle/>
          <a:p>
            <a:fld id="{A4EBA0D3-F697-408A-83FB-8FDDC1F36638}" type="slidenum">
              <a:rPr lang="zh-TW" altLang="en-US" smtClean="0"/>
              <a:t>9</a:t>
            </a:fld>
            <a:endParaRPr lang="zh-TW" altLang="en-US"/>
          </a:p>
        </p:txBody>
      </p:sp>
    </p:spTree>
    <p:extLst>
      <p:ext uri="{BB962C8B-B14F-4D97-AF65-F5344CB8AC3E}">
        <p14:creationId xmlns:p14="http://schemas.microsoft.com/office/powerpoint/2010/main" val="4154533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1070</TotalTime>
  <Words>665</Words>
  <Application>Microsoft Office PowerPoint</Application>
  <PresentationFormat>如螢幕大小 (16:9)</PresentationFormat>
  <Paragraphs>82</Paragraphs>
  <Slides>19</Slides>
  <Notes>3</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19</vt:i4>
      </vt:variant>
    </vt:vector>
  </HeadingPairs>
  <TitlesOfParts>
    <vt:vector size="23" baseType="lpstr">
      <vt:lpstr>新細明體</vt:lpstr>
      <vt:lpstr>Arial</vt:lpstr>
      <vt:lpstr>Calibri</vt:lpstr>
      <vt:lpstr>Office 佈景主題</vt:lpstr>
      <vt:lpstr>Summary of the Survey on Domestic Regulations in APEC Concerning Online Shopping Platform Service Providers </vt:lpstr>
      <vt:lpstr>Background</vt:lpstr>
      <vt:lpstr>I. Summary of the results  </vt:lpstr>
      <vt:lpstr>Question 1.1 Cross-border supply only  Are foreign online shopping platform services allowed to be provided in the form of cross-border supply (i.e., without having a local presence)?</vt:lpstr>
      <vt:lpstr>Question 1.15 Business and/or tax registration required  Other registration matters: Is a foreign online shopping platform service provider required to complete business or tax registration as pre-conditions to provide services?</vt:lpstr>
      <vt:lpstr>Question 2.1 Hiring of qualified professionals Do the conditions for an online shopping platform to operate include the hiring of qualified professionals?</vt:lpstr>
      <vt:lpstr>Question 3.1 Opportunity for public comment Do competent authorities give stakeholders opportunities to comment whenever the laws, procedures, and regulations regarding online shopping platforms are to be adopted, amended or abolished?</vt:lpstr>
      <vt:lpstr>Question 4.1 Usage of same business names Do competent authorities allow online shopping platform service providers to use the business names which they ordinarily use in the jurisdiction of other APEC economies?</vt:lpstr>
      <vt:lpstr>II. Observations and implications</vt:lpstr>
      <vt:lpstr>Regulatory regimes for online shopping platform services: Convergence and divergence</vt:lpstr>
      <vt:lpstr>Consistency with the APEC DR Disciplines</vt:lpstr>
      <vt:lpstr>Implications</vt:lpstr>
      <vt:lpstr>PowerPoint 簡報</vt:lpstr>
      <vt:lpstr>Question 1.3 Public availability Are the laws, regulations, procedures, and contact information of the competent authority relating to applications for online shopping platform operation licenses publicly available?</vt:lpstr>
      <vt:lpstr>Question 1.5 Time-period limitation Is the applicant required to submit the application within a certain time-period?</vt:lpstr>
      <vt:lpstr>Question 1.7 Authenticated copy OK Can the applicant submit copies of documents that are authenticated in lieu of the original copy?</vt:lpstr>
      <vt:lpstr>Question 1.9 Tracking of application Is there any mechanism available for applicants to keep track of their application status?</vt:lpstr>
      <vt:lpstr>Question 1.11 Reasons of Denial provided Does the competent authority give reasons or explanations when the application is denied?</vt:lpstr>
      <vt:lpstr>Question 1.13 Immediate effective Does the approval take effect immediately?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PC315</dc:creator>
  <cp:lastModifiedBy>卓立敏</cp:lastModifiedBy>
  <cp:revision>104</cp:revision>
  <cp:lastPrinted>2019-11-25T09:14:18Z</cp:lastPrinted>
  <dcterms:created xsi:type="dcterms:W3CDTF">2019-06-27T08:18:01Z</dcterms:created>
  <dcterms:modified xsi:type="dcterms:W3CDTF">2019-11-25T10:05:24Z</dcterms:modified>
</cp:coreProperties>
</file>